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0"/>
  </p:notesMasterIdLst>
  <p:handoutMasterIdLst>
    <p:handoutMasterId r:id="rId21"/>
  </p:handoutMasterIdLst>
  <p:sldIdLst>
    <p:sldId id="256" r:id="rId2"/>
    <p:sldId id="258" r:id="rId3"/>
    <p:sldId id="257" r:id="rId4"/>
    <p:sldId id="259" r:id="rId5"/>
    <p:sldId id="260" r:id="rId6"/>
    <p:sldId id="261" r:id="rId7"/>
    <p:sldId id="265" r:id="rId8"/>
    <p:sldId id="273" r:id="rId9"/>
    <p:sldId id="262" r:id="rId10"/>
    <p:sldId id="268" r:id="rId11"/>
    <p:sldId id="269" r:id="rId12"/>
    <p:sldId id="270" r:id="rId13"/>
    <p:sldId id="271" r:id="rId14"/>
    <p:sldId id="272" r:id="rId15"/>
    <p:sldId id="263" r:id="rId16"/>
    <p:sldId id="266" r:id="rId17"/>
    <p:sldId id="267" r:id="rId18"/>
    <p:sldId id="274"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50" autoAdjust="0"/>
  </p:normalViewPr>
  <p:slideViewPr>
    <p:cSldViewPr>
      <p:cViewPr>
        <p:scale>
          <a:sx n="70" d="100"/>
          <a:sy n="70" d="100"/>
        </p:scale>
        <p:origin x="-2814" y="-4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F4DF15-34E7-994C-BC9D-4E6A5C8B9C35}" type="datetimeFigureOut">
              <a:t>4-10-2018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4FF537-82F8-4D4E-B532-D4AF4C4426F2}" type="slidenum">
              <a:t>‹nr.›</a:t>
            </a:fld>
            <a:endParaRPr lang="en-US"/>
          </a:p>
        </p:txBody>
      </p:sp>
    </p:spTree>
    <p:extLst>
      <p:ext uri="{BB962C8B-B14F-4D97-AF65-F5344CB8AC3E}">
        <p14:creationId xmlns:p14="http://schemas.microsoft.com/office/powerpoint/2010/main" val="2082597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04B93-6E37-CD43-BFB3-1C04A6AD52C8}" type="datetimeFigureOut">
              <a:t>4-10-2018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C7032-B2B1-2943-A3BF-8511873AAFFD}" type="slidenum">
              <a:t>‹nr.›</a:t>
            </a:fld>
            <a:endParaRPr lang="en-US"/>
          </a:p>
        </p:txBody>
      </p:sp>
    </p:spTree>
    <p:extLst>
      <p:ext uri="{BB962C8B-B14F-4D97-AF65-F5344CB8AC3E}">
        <p14:creationId xmlns:p14="http://schemas.microsoft.com/office/powerpoint/2010/main" val="23573700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amentegeneenzaamheid.nl/blog/publicaties/kwetsbaar-en-eenzaam-risico%E2%80%99s-en-bescherming-de-ouder-wordende-bevolk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ivm.nl/media/sma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CBS heeft een korter vragenlijst: hieruit komt dat mannen</a:t>
            </a:r>
            <a:r>
              <a:rPr lang="nl-NL" baseline="0" dirty="0" smtClean="0"/>
              <a:t> vaker eenzaam zijn dan vrouwen.</a:t>
            </a:r>
          </a:p>
          <a:p>
            <a:r>
              <a:rPr lang="nl-NL" baseline="0" dirty="0" smtClean="0"/>
              <a:t>Gemiddeld genomen is het ongeveer evenveel, de eenzaamheid tussen mannen en vrouwen. </a:t>
            </a:r>
            <a:endParaRPr lang="nl-NL" dirty="0" smtClean="0"/>
          </a:p>
          <a:p>
            <a:r>
              <a:rPr lang="nl-NL" dirty="0" smtClean="0"/>
              <a:t>De mate waarin mensen zich eenzaam voelen, is redelijk stabiel tot een leeftijd van zeventig. Daarna volgt een toename. Van de mensen die 85 jaar of ouder zijn, zegt bijna 63 procent zich eenzaam te voelen, waarvan 15 procent zeer eenzaam. Eenzaamheid komt ongeveer evenveel voor onder mannen als onder vrouwen. Onder mannen komt sociale eenzaamheid iets meer voor (46 tegen 40 procent); onder vrouwen emotionele eenzaamheid (32 tegen 30 procent).</a:t>
            </a:r>
            <a:endParaRPr lang="nl-NL" dirty="0"/>
          </a:p>
        </p:txBody>
      </p:sp>
      <p:sp>
        <p:nvSpPr>
          <p:cNvPr id="4" name="Tijdelijke aanduiding voor dianummer 3"/>
          <p:cNvSpPr>
            <a:spLocks noGrp="1"/>
          </p:cNvSpPr>
          <p:nvPr>
            <p:ph type="sldNum" sz="quarter" idx="10"/>
          </p:nvPr>
        </p:nvSpPr>
        <p:spPr/>
        <p:txBody>
          <a:bodyPr/>
          <a:lstStyle/>
          <a:p>
            <a:fld id="{BA0C7032-B2B1-2943-A3BF-8511873AAFFD}" type="slidenum">
              <a:rPr lang="nl-NL" smtClean="0"/>
              <a:t>3</a:t>
            </a:fld>
            <a:endParaRPr lang="nl-NL"/>
          </a:p>
        </p:txBody>
      </p:sp>
    </p:spTree>
    <p:extLst>
      <p:ext uri="{BB962C8B-B14F-4D97-AF65-F5344CB8AC3E}">
        <p14:creationId xmlns:p14="http://schemas.microsoft.com/office/powerpoint/2010/main" val="11412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mate waarin mensen zich eenzaam voelen, is redelijk stabiel tot een leeftijd van zeventig. Daarna volgt een toename. Van de mensen die 85 jaar of ouder zijn, zegt bijna 63 procent zich eenzaam te voelen, waarvan 15 procent zeer eenzaam. Eenzaamheid komt ongeveer evenveel voor onder mannen als onder vrouwen. Onder mannen komt sociale eenzaamheid iets meer voor (46 tegen 40 procent); onder vrouwen emotionele eenzaamheid (32 tegen 30 procent).</a:t>
            </a:r>
            <a:endParaRPr lang="nl-NL" dirty="0"/>
          </a:p>
        </p:txBody>
      </p:sp>
      <p:sp>
        <p:nvSpPr>
          <p:cNvPr id="4" name="Tijdelijke aanduiding voor dianummer 3"/>
          <p:cNvSpPr>
            <a:spLocks noGrp="1"/>
          </p:cNvSpPr>
          <p:nvPr>
            <p:ph type="sldNum" sz="quarter" idx="10"/>
          </p:nvPr>
        </p:nvSpPr>
        <p:spPr/>
        <p:txBody>
          <a:bodyPr/>
          <a:lstStyle/>
          <a:p>
            <a:fld id="{BA0C7032-B2B1-2943-A3BF-8511873AAFFD}" type="slidenum">
              <a:rPr lang="nl-NL" smtClean="0"/>
              <a:t>4</a:t>
            </a:fld>
            <a:endParaRPr lang="nl-NL"/>
          </a:p>
        </p:txBody>
      </p:sp>
    </p:spTree>
    <p:extLst>
      <p:ext uri="{BB962C8B-B14F-4D97-AF65-F5344CB8AC3E}">
        <p14:creationId xmlns:p14="http://schemas.microsoft.com/office/powerpoint/2010/main" val="104472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verband</a:t>
            </a:r>
            <a:r>
              <a:rPr lang="nl-NL" baseline="0" dirty="0" smtClean="0"/>
              <a:t> tussen sociale netwerk en eenzaamheid is twijfelachtig (</a:t>
            </a:r>
            <a:r>
              <a:rPr lang="nl-NL" baseline="0" dirty="0" err="1" smtClean="0"/>
              <a:t>eric</a:t>
            </a:r>
            <a:r>
              <a:rPr lang="nl-NL" baseline="0" dirty="0" smtClean="0"/>
              <a:t> </a:t>
            </a:r>
            <a:r>
              <a:rPr lang="nl-NL" baseline="0" dirty="0" err="1" smtClean="0"/>
              <a:t>schoenemakers</a:t>
            </a:r>
            <a:r>
              <a:rPr lang="nl-NL" baseline="0" dirty="0" smtClean="0"/>
              <a:t>, gepromoveerd op het onderwerp eenzaamheid, VU 2013).</a:t>
            </a:r>
          </a:p>
          <a:p>
            <a:r>
              <a:rPr lang="nl-NL" baseline="0" dirty="0" smtClean="0"/>
              <a:t>Netwerken van 65-plussers zijn gemiddeld </a:t>
            </a:r>
            <a:r>
              <a:rPr lang="nl-NL" baseline="0" dirty="0" smtClean="0"/>
              <a:t>genomen stabiel </a:t>
            </a:r>
            <a:r>
              <a:rPr lang="nl-NL" baseline="0" dirty="0" smtClean="0"/>
              <a:t>in omvang: maar de samenstelling is in de loop van de tijd veranderd.</a:t>
            </a:r>
          </a:p>
          <a:p>
            <a:r>
              <a:rPr lang="nl-NL" b="1" dirty="0" err="1" smtClean="0"/>
              <a:t>Social-emotional</a:t>
            </a:r>
            <a:r>
              <a:rPr lang="nl-NL" b="1" dirty="0" smtClean="0"/>
              <a:t> </a:t>
            </a:r>
            <a:r>
              <a:rPr lang="nl-NL" b="1" dirty="0" err="1" smtClean="0"/>
              <a:t>selectivity</a:t>
            </a:r>
            <a:r>
              <a:rPr lang="nl-NL" b="1" dirty="0" smtClean="0"/>
              <a:t> </a:t>
            </a:r>
            <a:r>
              <a:rPr lang="nl-NL" b="1" dirty="0" err="1" smtClean="0"/>
              <a:t>theory</a:t>
            </a:r>
            <a:r>
              <a:rPr lang="nl-NL" b="1" dirty="0" smtClean="0"/>
              <a:t>: doelen van het </a:t>
            </a:r>
            <a:r>
              <a:rPr lang="nl-NL" b="1" dirty="0" smtClean="0"/>
              <a:t>netwerk: </a:t>
            </a:r>
            <a:r>
              <a:rPr lang="nl-NL" dirty="0" smtClean="0"/>
              <a:t>Het </a:t>
            </a:r>
            <a:r>
              <a:rPr lang="nl-NL" dirty="0" smtClean="0"/>
              <a:t>sociale netwerk dient voor mensen met verschillende leeftijden verschillende doelen</a:t>
            </a:r>
          </a:p>
          <a:p>
            <a:endParaRPr lang="nl-NL" dirty="0"/>
          </a:p>
        </p:txBody>
      </p:sp>
      <p:sp>
        <p:nvSpPr>
          <p:cNvPr id="4" name="Tijdelijke aanduiding voor dianummer 3"/>
          <p:cNvSpPr>
            <a:spLocks noGrp="1"/>
          </p:cNvSpPr>
          <p:nvPr>
            <p:ph type="sldNum" sz="quarter" idx="10"/>
          </p:nvPr>
        </p:nvSpPr>
        <p:spPr/>
        <p:txBody>
          <a:bodyPr/>
          <a:lstStyle/>
          <a:p>
            <a:fld id="{BA0C7032-B2B1-2943-A3BF-8511873AAFFD}" type="slidenum">
              <a:rPr lang="nl-NL" smtClean="0"/>
              <a:t>5</a:t>
            </a:fld>
            <a:endParaRPr lang="nl-NL"/>
          </a:p>
        </p:txBody>
      </p:sp>
    </p:spTree>
    <p:extLst>
      <p:ext uri="{BB962C8B-B14F-4D97-AF65-F5344CB8AC3E}">
        <p14:creationId xmlns:p14="http://schemas.microsoft.com/office/powerpoint/2010/main" val="337665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De kans eenzaam te worden is voor een oudere anno nu kleiner dan twintig jaar geleden. Tegelijkertijd zijn er nu wel meer eenzame ouderen. Dat komt omdat de oudere bevolking groeit.</a:t>
            </a:r>
            <a:endParaRPr lang="nl-NL" dirty="0" smtClean="0"/>
          </a:p>
          <a:p>
            <a:r>
              <a:rPr lang="nl-NL" dirty="0" smtClean="0"/>
              <a:t>In de periode van 1996 tot 2016 daalde de gemiddelde eenzaamheid van mensen van 55 jaar en ouder met 0,2 tot 0,8 punten op een schaal van 0 tot 11. Dat komt onder meer omdat ouderen in vergelijking met twintig jaar geleden vaker een partner hebben, een groter en </a:t>
            </a:r>
            <a:r>
              <a:rPr lang="nl-NL" dirty="0" err="1" smtClean="0"/>
              <a:t>diverser</a:t>
            </a:r>
            <a:r>
              <a:rPr lang="nl-NL" dirty="0" smtClean="0"/>
              <a:t> netwerk en een groter gevoel van regie over het leven.</a:t>
            </a:r>
          </a:p>
          <a:p>
            <a:r>
              <a:rPr lang="nl-NL" dirty="0" smtClean="0"/>
              <a:t>Dat schrijft het SCP in de vandaag uitgekomen publicatie </a:t>
            </a:r>
            <a:r>
              <a:rPr lang="nl-NL" i="1" dirty="0" smtClean="0">
                <a:hlinkClick r:id="rId3"/>
              </a:rPr>
              <a:t>Kwetsbaar en eenzaam? Risico’s en bescherming in de ouder wordende bevolking</a:t>
            </a:r>
            <a:r>
              <a:rPr lang="nl-NL" dirty="0" smtClean="0"/>
              <a:t>. Het onderzoek is uitgevoerd op verzoek van het ministerie van VWS en Coalitie Erbij. Theo van Tilburg van de Vrije Universiteit Amsterdam heeft aan dit rapport meegewerkt.</a:t>
            </a:r>
          </a:p>
          <a:p>
            <a:endParaRPr lang="nl-NL" dirty="0"/>
          </a:p>
        </p:txBody>
      </p:sp>
      <p:sp>
        <p:nvSpPr>
          <p:cNvPr id="4" name="Tijdelijke aanduiding voor dianummer 3"/>
          <p:cNvSpPr>
            <a:spLocks noGrp="1"/>
          </p:cNvSpPr>
          <p:nvPr>
            <p:ph type="sldNum" sz="quarter" idx="10"/>
          </p:nvPr>
        </p:nvSpPr>
        <p:spPr/>
        <p:txBody>
          <a:bodyPr/>
          <a:lstStyle/>
          <a:p>
            <a:fld id="{BA0C7032-B2B1-2943-A3BF-8511873AAFFD}" type="slidenum">
              <a:rPr lang="nl-NL" smtClean="0"/>
              <a:t>6</a:t>
            </a:fld>
            <a:endParaRPr lang="nl-NL"/>
          </a:p>
        </p:txBody>
      </p:sp>
    </p:spTree>
    <p:extLst>
      <p:ext uri="{BB962C8B-B14F-4D97-AF65-F5344CB8AC3E}">
        <p14:creationId xmlns:p14="http://schemas.microsoft.com/office/powerpoint/2010/main" val="1118939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Ook speelt inkomen</a:t>
            </a:r>
            <a:r>
              <a:rPr lang="nl-NL" baseline="0" dirty="0" smtClean="0"/>
              <a:t> een rol. Hoe hoger het inkomen hoe minder vaak men eenzaam is/voelt.</a:t>
            </a:r>
            <a:endParaRPr lang="nl-NL" dirty="0"/>
          </a:p>
        </p:txBody>
      </p:sp>
      <p:sp>
        <p:nvSpPr>
          <p:cNvPr id="4" name="Tijdelijke aanduiding voor dianummer 3"/>
          <p:cNvSpPr>
            <a:spLocks noGrp="1"/>
          </p:cNvSpPr>
          <p:nvPr>
            <p:ph type="sldNum" sz="quarter" idx="10"/>
          </p:nvPr>
        </p:nvSpPr>
        <p:spPr/>
        <p:txBody>
          <a:bodyPr/>
          <a:lstStyle/>
          <a:p>
            <a:fld id="{BA0C7032-B2B1-2943-A3BF-8511873AAFFD}" type="slidenum">
              <a:rPr lang="nl-NL" smtClean="0"/>
              <a:t>7</a:t>
            </a:fld>
            <a:endParaRPr lang="nl-NL"/>
          </a:p>
        </p:txBody>
      </p:sp>
    </p:spTree>
    <p:extLst>
      <p:ext uri="{BB962C8B-B14F-4D97-AF65-F5344CB8AC3E}">
        <p14:creationId xmlns:p14="http://schemas.microsoft.com/office/powerpoint/2010/main" val="2596749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effectLst/>
              </a:rPr>
              <a:t>Databron</a:t>
            </a:r>
          </a:p>
          <a:p>
            <a:r>
              <a:rPr lang="nl-NL" dirty="0" smtClean="0">
                <a:effectLst/>
              </a:rPr>
              <a:t>De gegevens over eenzaamheid zijn afkomstig uit de Gezondheidsmonitor 2016 van </a:t>
            </a:r>
            <a:r>
              <a:rPr lang="nl-NL" dirty="0" err="1" smtClean="0">
                <a:effectLst/>
              </a:rPr>
              <a:t>GGD’en</a:t>
            </a:r>
            <a:r>
              <a:rPr lang="nl-NL" dirty="0" smtClean="0">
                <a:effectLst/>
              </a:rPr>
              <a:t>, CBS en RIVM. De cijfers die hier gepresenteerd worden zijn gebaseerd op 450.146 respondenten, van wie de gegevens zijn verzameld door de </a:t>
            </a:r>
            <a:r>
              <a:rPr lang="nl-NL" dirty="0" err="1" smtClean="0">
                <a:effectLst/>
              </a:rPr>
              <a:t>GGD’en</a:t>
            </a:r>
            <a:r>
              <a:rPr lang="nl-NL" dirty="0" smtClean="0">
                <a:effectLst/>
              </a:rPr>
              <a:t> via vragenlijstonderzoek. De cijfers van de Gezondheidsmonitor leveren input voor landelijk, regionaal en lokaal gezondheidsbeleid. Door de grote steekproefomvang is het mogelijk om uitsplitsingen te doen naar GGD-regio’s en gemeenten. Het RIVM heeft een model ontwikkeld om ook cijfers te kunnen schatten op wijk- en buurtniveau (SMAP). Hiertoe zijn de deelnemers aan de Gezondheidsmonitor anoniem in een beveiligde omgeving gekoppeld aan registratiebestanden van het CBS. Deze bestanden bevatten informatie over een reeks achtergrondkenmerken, zoals leeftijd, geslacht, herkomst, huishoudsamenstelling, opleidingsniveau, inkomen en vermogen. Er is een statistisch model gebruikt om de gezondheid en leefstijl te relateren aan deze achtergrondkenmerken. Ook wordt informatie uit de naastgelegen gebieden meegenomen. Door middel van deze relatie is het daarna mogelijk om voor alle volwassenen hun verwachte gezondheid en leefstijl te berekenen. De uitkomsten worden vervolgens gemiddeld over de betreffende wijk of buurt. We willen benadrukken dat het statistische model de Gezondheidsmonitor niet kan vervangen. Om de schattingen voor wijken en buurten te kunnen doen is het nodig om een groot databestand te hebben. Cijfers op wijk- en buurtniveau voor andere gezondheidsmaten zijn te vinden op </a:t>
            </a:r>
            <a:r>
              <a:rPr lang="nl-NL" dirty="0" smtClean="0">
                <a:effectLst/>
                <a:hlinkClick r:id="rId3"/>
              </a:rPr>
              <a:t>de RIVM-website</a:t>
            </a:r>
            <a:r>
              <a:rPr lang="nl-NL" dirty="0" smtClean="0">
                <a:effectLst/>
              </a:rPr>
              <a:t>.</a:t>
            </a:r>
          </a:p>
          <a:p>
            <a:r>
              <a:rPr lang="nl-NL" dirty="0" smtClean="0">
                <a:effectLst/>
              </a:rPr>
              <a:t>De gemeentecijfers en landelijke cijfers op deze website zijn via hetzelfde statistische model berekend om als referentiecijfer te kunnen fungeren voor de wijk- en buurtcijfers. De cijfers kunnen afwijken van de cijfers die direct uit de Gezondheidsmonitor 2016 komen omdat ze volgens een andere methode berekend zijn. Voor gebieden met minder dan 10 inwoners worden geen cijfers getoond. </a:t>
            </a:r>
          </a:p>
          <a:p>
            <a:endParaRPr lang="nl-NL" dirty="0"/>
          </a:p>
        </p:txBody>
      </p:sp>
      <p:sp>
        <p:nvSpPr>
          <p:cNvPr id="4" name="Tijdelijke aanduiding voor dianummer 3"/>
          <p:cNvSpPr>
            <a:spLocks noGrp="1"/>
          </p:cNvSpPr>
          <p:nvPr>
            <p:ph type="sldNum" sz="quarter" idx="10"/>
          </p:nvPr>
        </p:nvSpPr>
        <p:spPr/>
        <p:txBody>
          <a:bodyPr/>
          <a:lstStyle/>
          <a:p>
            <a:fld id="{BA0C7032-B2B1-2943-A3BF-8511873AAFFD}" type="slidenum">
              <a:rPr lang="nl-NL" smtClean="0"/>
              <a:t>8</a:t>
            </a:fld>
            <a:endParaRPr lang="nl-NL"/>
          </a:p>
        </p:txBody>
      </p:sp>
    </p:spTree>
    <p:extLst>
      <p:ext uri="{BB962C8B-B14F-4D97-AF65-F5344CB8AC3E}">
        <p14:creationId xmlns:p14="http://schemas.microsoft.com/office/powerpoint/2010/main" val="343374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A0C7032-B2B1-2943-A3BF-8511873AAFFD}" type="slidenum">
              <a:rPr lang="nl-NL" smtClean="0"/>
              <a:t>9</a:t>
            </a:fld>
            <a:endParaRPr lang="nl-NL"/>
          </a:p>
        </p:txBody>
      </p:sp>
    </p:spTree>
    <p:extLst>
      <p:ext uri="{BB962C8B-B14F-4D97-AF65-F5344CB8AC3E}">
        <p14:creationId xmlns:p14="http://schemas.microsoft.com/office/powerpoint/2010/main" val="25108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effectLst/>
              </a:rPr>
              <a:t>Loneliniess</a:t>
            </a:r>
            <a:r>
              <a:rPr lang="nl-NL" dirty="0" smtClean="0">
                <a:effectLst/>
              </a:rPr>
              <a:t>:</a:t>
            </a:r>
            <a:r>
              <a:rPr lang="nl-NL" baseline="0" dirty="0" smtClean="0">
                <a:effectLst/>
              </a:rPr>
              <a:t> ongewenst </a:t>
            </a:r>
            <a:r>
              <a:rPr lang="nl-NL" baseline="0" dirty="0" err="1" smtClean="0">
                <a:effectLst/>
              </a:rPr>
              <a:t>isolemen</a:t>
            </a:r>
            <a:r>
              <a:rPr lang="nl-NL" baseline="0" dirty="0" smtClean="0">
                <a:effectLst/>
              </a:rPr>
              <a:t> en een gevoel van overbodigheid</a:t>
            </a:r>
          </a:p>
          <a:p>
            <a:r>
              <a:rPr lang="nl-NL" baseline="0" dirty="0" err="1" smtClean="0">
                <a:effectLst/>
              </a:rPr>
              <a:t>Solitude</a:t>
            </a:r>
            <a:r>
              <a:rPr lang="nl-NL" baseline="0" dirty="0" smtClean="0">
                <a:effectLst/>
              </a:rPr>
              <a:t>: noodzakelijke en vruchtbare eenzaamheid. Een kant die onmisbaar is, die mensen nodig hebben om tot rust te komen. </a:t>
            </a:r>
          </a:p>
          <a:p>
            <a:r>
              <a:rPr lang="nl-NL" baseline="0" dirty="0" smtClean="0">
                <a:effectLst/>
              </a:rPr>
              <a:t>Handelen: hoort bij het leven, heeft een functie, want het zet aan tot handelen, een waarschuwing is, en een prikkeling om wat te doen. Soms is het nodig om je terug te trekken in het vertrouwde, de </a:t>
            </a:r>
            <a:r>
              <a:rPr lang="nl-NL" baseline="0" dirty="0" err="1" smtClean="0">
                <a:effectLst/>
              </a:rPr>
              <a:t>solitude</a:t>
            </a:r>
            <a:r>
              <a:rPr lang="nl-NL" baseline="0" dirty="0" smtClean="0">
                <a:effectLst/>
              </a:rPr>
              <a:t>. </a:t>
            </a:r>
          </a:p>
          <a:p>
            <a:r>
              <a:rPr lang="nl-NL" baseline="0" dirty="0" smtClean="0">
                <a:effectLst/>
              </a:rPr>
              <a:t>Onvermijdelijke kant: als het onvermijdelijke ervan ontkent wordt en </a:t>
            </a:r>
            <a:r>
              <a:rPr lang="nl-NL" baseline="0" dirty="0" err="1" smtClean="0">
                <a:effectLst/>
              </a:rPr>
              <a:t>inplaats</a:t>
            </a:r>
            <a:r>
              <a:rPr lang="nl-NL" baseline="0" dirty="0" smtClean="0">
                <a:effectLst/>
              </a:rPr>
              <a:t> daarvan wordt het als een kwaal gezien waar wat aan gedaan kan worden en waar mensen (desnoods met hulp) iets aan kunnen doen. </a:t>
            </a:r>
            <a:endParaRPr lang="nl-NL" dirty="0" smtClean="0">
              <a:effectLst/>
            </a:endParaRPr>
          </a:p>
          <a:p>
            <a:endParaRPr lang="nl-NL" dirty="0" smtClean="0">
              <a:effectLst/>
            </a:endParaRPr>
          </a:p>
          <a:p>
            <a:r>
              <a:rPr lang="nl-NL" dirty="0" smtClean="0">
                <a:effectLst/>
              </a:rPr>
              <a:t>De bijdrage zit vooral in kleine dingen als een praatje maken en mensen bezoeken. De bijdrage aan het verminderen van eenzaamheid vindt vooral plaats binnen de eigen familie- en vriendenkring.ee</a:t>
            </a:r>
            <a:endParaRPr lang="nl-NL" dirty="0"/>
          </a:p>
        </p:txBody>
      </p:sp>
      <p:sp>
        <p:nvSpPr>
          <p:cNvPr id="4" name="Tijdelijke aanduiding voor dianummer 3"/>
          <p:cNvSpPr>
            <a:spLocks noGrp="1"/>
          </p:cNvSpPr>
          <p:nvPr>
            <p:ph type="sldNum" sz="quarter" idx="10"/>
          </p:nvPr>
        </p:nvSpPr>
        <p:spPr/>
        <p:txBody>
          <a:bodyPr/>
          <a:lstStyle/>
          <a:p>
            <a:fld id="{BA0C7032-B2B1-2943-A3BF-8511873AAFFD}" type="slidenum">
              <a:rPr lang="nl-NL" smtClean="0"/>
              <a:t>16</a:t>
            </a:fld>
            <a:endParaRPr lang="nl-NL"/>
          </a:p>
        </p:txBody>
      </p:sp>
    </p:spTree>
    <p:extLst>
      <p:ext uri="{BB962C8B-B14F-4D97-AF65-F5344CB8AC3E}">
        <p14:creationId xmlns:p14="http://schemas.microsoft.com/office/powerpoint/2010/main" val="1359339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980000" y="1526927"/>
            <a:ext cx="6408712" cy="1470025"/>
          </a:xfrm>
          <a:prstGeom prst="rect">
            <a:avLst/>
          </a:prstGeom>
        </p:spPr>
        <p:txBody>
          <a:bodyPr/>
          <a:lstStyle>
            <a:lvl1pPr algn="l">
              <a:lnSpc>
                <a:spcPts val="4300"/>
              </a:lnSpc>
              <a:defRPr sz="3600" b="1" i="0">
                <a:solidFill>
                  <a:schemeClr val="tx1"/>
                </a:solidFill>
                <a:latin typeface="Verdana"/>
              </a:defRPr>
            </a:lvl1pPr>
          </a:lstStyle>
          <a:p>
            <a:r>
              <a:rPr lang="nl-NL" smtClean="0"/>
              <a:t>Klik om de stijl te bewerken</a:t>
            </a:r>
            <a:endParaRPr lang="en-US"/>
          </a:p>
        </p:txBody>
      </p:sp>
      <p:sp>
        <p:nvSpPr>
          <p:cNvPr id="3" name="Subtitle 2"/>
          <p:cNvSpPr>
            <a:spLocks noGrp="1"/>
          </p:cNvSpPr>
          <p:nvPr>
            <p:ph type="subTitle" idx="1"/>
          </p:nvPr>
        </p:nvSpPr>
        <p:spPr>
          <a:xfrm>
            <a:off x="1979712" y="5301208"/>
            <a:ext cx="6480720" cy="936104"/>
          </a:xfrm>
          <a:prstGeom prst="rect">
            <a:avLst/>
          </a:prstGeom>
        </p:spPr>
        <p:txBody>
          <a:bodyPr/>
          <a:lstStyle>
            <a:lvl1pPr marL="0" indent="0" algn="l">
              <a:lnSpc>
                <a:spcPts val="2800"/>
              </a:lnSpc>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815" y="344388"/>
            <a:ext cx="1476905" cy="561944"/>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140967"/>
            <a:ext cx="9143997" cy="1931197"/>
          </a:xfrm>
          <a:prstGeom prst="rect">
            <a:avLst/>
          </a:prstGeom>
        </p:spPr>
      </p:pic>
    </p:spTree>
    <p:extLst>
      <p:ext uri="{BB962C8B-B14F-4D97-AF65-F5344CB8AC3E}">
        <p14:creationId xmlns:p14="http://schemas.microsoft.com/office/powerpoint/2010/main" val="80959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15" name="Slide Number Placeholder 5"/>
          <p:cNvSpPr>
            <a:spLocks noGrp="1"/>
          </p:cNvSpPr>
          <p:nvPr>
            <p:ph type="sldNum" sz="quarter" idx="4"/>
          </p:nvPr>
        </p:nvSpPr>
        <p:spPr>
          <a:xfrm>
            <a:off x="8244408" y="6192001"/>
            <a:ext cx="432048" cy="261336"/>
          </a:xfrm>
          <a:prstGeom prst="rect">
            <a:avLst/>
          </a:prstGeom>
        </p:spPr>
        <p:txBody>
          <a:bodyPr vert="horz" lIns="0" tIns="0" rIns="0" bIns="0" rtlCol="0" anchor="t" anchorCtr="0"/>
          <a:lstStyle>
            <a:lvl1pPr algn="r">
              <a:defRPr sz="1000" b="1">
                <a:solidFill>
                  <a:schemeClr val="tx1"/>
                </a:solidFill>
                <a:latin typeface="Verdana"/>
              </a:defRPr>
            </a:lvl1pPr>
          </a:lstStyle>
          <a:p>
            <a:fld id="{63B53889-3CD6-4B8B-83AA-C0C9374F0A25}" type="slidenum">
              <a:rPr lang="nl-NL" smtClean="0"/>
              <a:pPr/>
              <a:t>‹nr.›</a:t>
            </a:fld>
            <a:endParaRPr lang="nl-NL"/>
          </a:p>
        </p:txBody>
      </p:sp>
      <p:sp>
        <p:nvSpPr>
          <p:cNvPr id="2" name="Title 1"/>
          <p:cNvSpPr>
            <a:spLocks noGrp="1"/>
          </p:cNvSpPr>
          <p:nvPr>
            <p:ph type="title" hasCustomPrompt="1"/>
          </p:nvPr>
        </p:nvSpPr>
        <p:spPr>
          <a:xfrm>
            <a:off x="1979712" y="845840"/>
            <a:ext cx="6696744" cy="1143000"/>
          </a:xfrm>
          <a:prstGeom prst="rect">
            <a:avLst/>
          </a:prstGeom>
        </p:spPr>
        <p:txBody>
          <a:bodyPr/>
          <a:lstStyle>
            <a:lvl1pPr algn="l">
              <a:defRPr sz="3000" b="1" i="0"/>
            </a:lvl1pPr>
          </a:lstStyle>
          <a:p>
            <a:r>
              <a:rPr lang="nl-NL"/>
              <a:t>Click to edit Master </a:t>
            </a:r>
            <a:br>
              <a:rPr lang="nl-NL"/>
            </a:br>
            <a:r>
              <a:rPr lang="nl-NL"/>
              <a:t>title style</a:t>
            </a:r>
            <a:endParaRPr lang="en-US"/>
          </a:p>
        </p:txBody>
      </p:sp>
      <p:sp>
        <p:nvSpPr>
          <p:cNvPr id="3" name="Content Placeholder 2"/>
          <p:cNvSpPr>
            <a:spLocks noGrp="1"/>
          </p:cNvSpPr>
          <p:nvPr>
            <p:ph idx="1"/>
          </p:nvPr>
        </p:nvSpPr>
        <p:spPr>
          <a:xfrm>
            <a:off x="1979712" y="2060848"/>
            <a:ext cx="6696744" cy="3816424"/>
          </a:xfrm>
          <a:prstGeom prst="rect">
            <a:avLst/>
          </a:prstGeom>
        </p:spPr>
        <p:txBody>
          <a:bodyPr/>
          <a:lstStyle>
            <a:lvl1pPr>
              <a:defRPr sz="2200" b="0" i="0">
                <a:solidFill>
                  <a:schemeClr val="tx1"/>
                </a:solidFill>
                <a:latin typeface="Verdana"/>
              </a:defRPr>
            </a:lvl1pPr>
            <a:lvl2pPr>
              <a:defRPr sz="2200" b="0" i="0">
                <a:solidFill>
                  <a:schemeClr val="tx1"/>
                </a:solidFill>
                <a:latin typeface="Verdana"/>
              </a:defRPr>
            </a:lvl2pPr>
            <a:lvl3pPr>
              <a:defRPr sz="2200" b="0" i="0">
                <a:solidFill>
                  <a:schemeClr val="tx1"/>
                </a:solidFill>
                <a:latin typeface="Verdana"/>
              </a:defRPr>
            </a:lvl3pPr>
            <a:lvl4pPr>
              <a:defRPr sz="2200" b="0" i="0">
                <a:solidFill>
                  <a:schemeClr val="tx1"/>
                </a:solidFill>
                <a:latin typeface="Verdana"/>
              </a:defRPr>
            </a:lvl4pPr>
            <a:lvl5pPr>
              <a:defRPr sz="2200" b="0" i="0">
                <a:solidFill>
                  <a:schemeClr val="tx1"/>
                </a:solidFill>
                <a:latin typeface="Verdana"/>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568" y="343820"/>
            <a:ext cx="1125942" cy="428407"/>
          </a:xfrm>
          <a:prstGeom prst="rect">
            <a:avLst/>
          </a:prstGeom>
        </p:spPr>
      </p:pic>
      <p:sp>
        <p:nvSpPr>
          <p:cNvPr id="9" name="Date Placeholder 3"/>
          <p:cNvSpPr>
            <a:spLocks noGrp="1"/>
          </p:cNvSpPr>
          <p:nvPr>
            <p:ph type="dt" sz="half" idx="2"/>
          </p:nvPr>
        </p:nvSpPr>
        <p:spPr>
          <a:xfrm>
            <a:off x="7262936" y="6192001"/>
            <a:ext cx="837456" cy="261336"/>
          </a:xfrm>
          <a:prstGeom prst="rect">
            <a:avLst/>
          </a:prstGeom>
        </p:spPr>
        <p:txBody>
          <a:bodyPr vert="horz" lIns="0" tIns="0" rIns="0" bIns="0" rtlCol="0" anchor="t" anchorCtr="0"/>
          <a:lstStyle>
            <a:lvl1pPr algn="l">
              <a:defRPr sz="1000">
                <a:solidFill>
                  <a:srgbClr val="FEC80F"/>
                </a:solidFill>
                <a:latin typeface="Verdana"/>
              </a:defRPr>
            </a:lvl1pPr>
          </a:lstStyle>
          <a:p>
            <a:fld id="{FD208CB9-41C8-48D6-8E15-79BD8683424B}" type="datetime1">
              <a:rPr lang="nl-NL" smtClean="0"/>
              <a:t>4-10-2018</a:t>
            </a:fld>
            <a:endParaRPr lang="fi-FI"/>
          </a:p>
        </p:txBody>
      </p:sp>
      <p:sp>
        <p:nvSpPr>
          <p:cNvPr id="14" name="Footer Placeholder 4"/>
          <p:cNvSpPr>
            <a:spLocks noGrp="1"/>
          </p:cNvSpPr>
          <p:nvPr>
            <p:ph type="ftr" sz="quarter" idx="3"/>
          </p:nvPr>
        </p:nvSpPr>
        <p:spPr>
          <a:xfrm>
            <a:off x="2051720" y="6192001"/>
            <a:ext cx="4752528" cy="261336"/>
          </a:xfrm>
          <a:prstGeom prst="rect">
            <a:avLst/>
          </a:prstGeom>
        </p:spPr>
        <p:txBody>
          <a:bodyPr vert="horz" lIns="0" tIns="0" rIns="0" bIns="0" rtlCol="0" anchor="t" anchorCtr="0"/>
          <a:lstStyle>
            <a:lvl1pPr algn="l">
              <a:defRPr sz="1000">
                <a:solidFill>
                  <a:srgbClr val="FEC80F"/>
                </a:solidFill>
                <a:latin typeface="Verdana"/>
              </a:defRPr>
            </a:lvl1pPr>
          </a:lstStyle>
          <a:p>
            <a:r>
              <a:rPr lang="nl-NL" b="1" smtClean="0"/>
              <a:t>Eenzaamheid - Netwerk100 - 2 oktober 2018 </a:t>
            </a:r>
            <a:endParaRPr lang="nl-NL" b="1"/>
          </a:p>
        </p:txBody>
      </p:sp>
    </p:spTree>
    <p:extLst>
      <p:ext uri="{BB962C8B-B14F-4D97-AF65-F5344CB8AC3E}">
        <p14:creationId xmlns:p14="http://schemas.microsoft.com/office/powerpoint/2010/main" val="405913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79712" y="846000"/>
            <a:ext cx="6696744" cy="1143000"/>
          </a:xfrm>
          <a:prstGeom prst="rect">
            <a:avLst/>
          </a:prstGeom>
        </p:spPr>
        <p:txBody>
          <a:bodyPr/>
          <a:lstStyle>
            <a:lvl1pPr algn="l">
              <a:defRPr sz="3000" b="1" i="0"/>
            </a:lvl1pPr>
          </a:lstStyle>
          <a:p>
            <a:r>
              <a:rPr lang="nl-NL"/>
              <a:t>Click to edit Master </a:t>
            </a:r>
            <a:br>
              <a:rPr lang="nl-NL"/>
            </a:br>
            <a:r>
              <a:rPr lang="nl-NL"/>
              <a:t>title style</a:t>
            </a:r>
            <a:endParaRPr lang="en-US"/>
          </a:p>
        </p:txBody>
      </p:sp>
      <p:sp>
        <p:nvSpPr>
          <p:cNvPr id="9" name="Content Placeholder 2"/>
          <p:cNvSpPr>
            <a:spLocks noGrp="1"/>
          </p:cNvSpPr>
          <p:nvPr>
            <p:ph idx="1"/>
          </p:nvPr>
        </p:nvSpPr>
        <p:spPr>
          <a:xfrm>
            <a:off x="1980000" y="2060848"/>
            <a:ext cx="6696456" cy="3816424"/>
          </a:xfrm>
          <a:prstGeom prst="rect">
            <a:avLst/>
          </a:prstGeom>
        </p:spPr>
        <p:txBody>
          <a:bodyPr/>
          <a:lstStyle>
            <a:lvl1pPr marL="0" indent="0">
              <a:buNone/>
              <a:defRPr sz="2200" b="0" i="0">
                <a:solidFill>
                  <a:schemeClr val="tx1"/>
                </a:solidFill>
                <a:latin typeface="Verdana"/>
              </a:defRPr>
            </a:lvl1pPr>
            <a:lvl2pPr>
              <a:defRPr sz="2200" b="0" i="0">
                <a:solidFill>
                  <a:schemeClr val="tx1"/>
                </a:solidFill>
                <a:latin typeface="Verdana"/>
              </a:defRPr>
            </a:lvl2pPr>
            <a:lvl3pPr>
              <a:defRPr sz="1800" b="0" i="0">
                <a:solidFill>
                  <a:schemeClr val="tx1"/>
                </a:solidFill>
                <a:latin typeface="Verdana"/>
              </a:defRPr>
            </a:lvl3pPr>
            <a:lvl4pPr>
              <a:defRPr sz="1400" b="0" i="0">
                <a:solidFill>
                  <a:schemeClr val="tx1"/>
                </a:solidFill>
                <a:latin typeface="Verdana"/>
              </a:defRPr>
            </a:lvl4pPr>
            <a:lvl5pPr>
              <a:defRPr sz="1200" b="0" i="0">
                <a:solidFill>
                  <a:schemeClr val="tx1"/>
                </a:solidFill>
                <a:latin typeface="Verdana"/>
              </a:defRPr>
            </a:lvl5pPr>
          </a:lstStyle>
          <a:p>
            <a:pPr lvl="0"/>
            <a:r>
              <a:rPr lang="nl-NL" smtClean="0"/>
              <a:t>Klik om de modelstijlen te bewerken</a:t>
            </a:r>
          </a:p>
        </p:txBody>
      </p:sp>
      <p:sp>
        <p:nvSpPr>
          <p:cNvPr id="15" name="Date Placeholder 3"/>
          <p:cNvSpPr>
            <a:spLocks noGrp="1"/>
          </p:cNvSpPr>
          <p:nvPr>
            <p:ph type="dt" sz="half" idx="2"/>
          </p:nvPr>
        </p:nvSpPr>
        <p:spPr>
          <a:xfrm>
            <a:off x="7262936" y="6192001"/>
            <a:ext cx="837456" cy="261336"/>
          </a:xfrm>
          <a:prstGeom prst="rect">
            <a:avLst/>
          </a:prstGeom>
        </p:spPr>
        <p:txBody>
          <a:bodyPr vert="horz" lIns="0" tIns="0" rIns="0" bIns="0" rtlCol="0" anchor="t" anchorCtr="0"/>
          <a:lstStyle>
            <a:lvl1pPr algn="l">
              <a:defRPr sz="1000">
                <a:solidFill>
                  <a:srgbClr val="FEC80F"/>
                </a:solidFill>
                <a:latin typeface="Verdana"/>
              </a:defRPr>
            </a:lvl1pPr>
          </a:lstStyle>
          <a:p>
            <a:fld id="{B0942B4D-D884-40F5-92F0-7817E2DEBBB3}" type="datetime1">
              <a:rPr lang="nl-NL" smtClean="0"/>
              <a:t>4-10-2018</a:t>
            </a:fld>
            <a:endParaRPr lang="fi-FI"/>
          </a:p>
        </p:txBody>
      </p:sp>
      <p:sp>
        <p:nvSpPr>
          <p:cNvPr id="16" name="Footer Placeholder 4"/>
          <p:cNvSpPr>
            <a:spLocks noGrp="1"/>
          </p:cNvSpPr>
          <p:nvPr>
            <p:ph type="ftr" sz="quarter" idx="3"/>
          </p:nvPr>
        </p:nvSpPr>
        <p:spPr>
          <a:xfrm>
            <a:off x="2051720" y="6192001"/>
            <a:ext cx="4752528" cy="261336"/>
          </a:xfrm>
          <a:prstGeom prst="rect">
            <a:avLst/>
          </a:prstGeom>
        </p:spPr>
        <p:txBody>
          <a:bodyPr vert="horz" lIns="0" tIns="0" rIns="0" bIns="0" rtlCol="0" anchor="t" anchorCtr="0"/>
          <a:lstStyle>
            <a:lvl1pPr algn="l">
              <a:defRPr sz="1000" b="1" i="0">
                <a:solidFill>
                  <a:srgbClr val="FEC80F"/>
                </a:solidFill>
                <a:latin typeface="Verdana"/>
              </a:defRPr>
            </a:lvl1pPr>
          </a:lstStyle>
          <a:p>
            <a:r>
              <a:rPr lang="nl-NL" smtClean="0"/>
              <a:t>Eenzaamheid - Netwerk100 - 2 oktober 2018 </a:t>
            </a:r>
            <a:endParaRPr lang="nl-NL"/>
          </a:p>
        </p:txBody>
      </p:sp>
      <p:sp>
        <p:nvSpPr>
          <p:cNvPr id="17" name="Slide Number Placeholder 5"/>
          <p:cNvSpPr>
            <a:spLocks noGrp="1"/>
          </p:cNvSpPr>
          <p:nvPr>
            <p:ph type="sldNum" sz="quarter" idx="4"/>
          </p:nvPr>
        </p:nvSpPr>
        <p:spPr>
          <a:xfrm>
            <a:off x="8244408" y="6192001"/>
            <a:ext cx="432048" cy="261336"/>
          </a:xfrm>
          <a:prstGeom prst="rect">
            <a:avLst/>
          </a:prstGeom>
        </p:spPr>
        <p:txBody>
          <a:bodyPr vert="horz" lIns="0" tIns="0" rIns="0" bIns="0" rtlCol="0" anchor="t" anchorCtr="0"/>
          <a:lstStyle>
            <a:lvl1pPr algn="r">
              <a:defRPr sz="1000" b="1">
                <a:solidFill>
                  <a:schemeClr val="tx1"/>
                </a:solidFill>
                <a:latin typeface="Verdana"/>
              </a:defRPr>
            </a:lvl1pPr>
          </a:lstStyle>
          <a:p>
            <a:fld id="{63B53889-3CD6-4B8B-83AA-C0C9374F0A25}" type="slidenum">
              <a:rPr lang="nl-NL" smtClean="0"/>
              <a:pPr/>
              <a:t>‹nr.›</a:t>
            </a:fld>
            <a:endParaRPr lang="nl-NL"/>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568" y="343820"/>
            <a:ext cx="1125942" cy="428407"/>
          </a:xfrm>
          <a:prstGeom prst="rect">
            <a:avLst/>
          </a:prstGeom>
        </p:spPr>
      </p:pic>
    </p:spTree>
    <p:extLst>
      <p:ext uri="{BB962C8B-B14F-4D97-AF65-F5344CB8AC3E}">
        <p14:creationId xmlns:p14="http://schemas.microsoft.com/office/powerpoint/2010/main" val="403668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1EB97-B26D-4DC6-9E52-CDB770D16397}" type="datetime1">
              <a:rPr lang="nl-NL" smtClean="0"/>
              <a:t>4-10-2018</a:t>
            </a:fld>
            <a:endParaRPr lang="nl-NL"/>
          </a:p>
        </p:txBody>
      </p:sp>
      <p:sp>
        <p:nvSpPr>
          <p:cNvPr id="3" name="Footer Placeholder 2"/>
          <p:cNvSpPr>
            <a:spLocks noGrp="1"/>
          </p:cNvSpPr>
          <p:nvPr>
            <p:ph type="ftr" sz="quarter" idx="11"/>
          </p:nvPr>
        </p:nvSpPr>
        <p:spPr/>
        <p:txBody>
          <a:bodyPr/>
          <a:lstStyle>
            <a:lvl1pPr>
              <a:defRPr b="1" i="0"/>
            </a:lvl1pPr>
          </a:lstStyle>
          <a:p>
            <a:r>
              <a:rPr lang="nl-NL" smtClean="0"/>
              <a:t>Eenzaamheid - Netwerk100 - 2 oktober 2018 </a:t>
            </a:r>
            <a:endParaRPr lang="nl-NL"/>
          </a:p>
        </p:txBody>
      </p:sp>
      <p:sp>
        <p:nvSpPr>
          <p:cNvPr id="4" name="Slide Number Placeholder 3"/>
          <p:cNvSpPr>
            <a:spLocks noGrp="1"/>
          </p:cNvSpPr>
          <p:nvPr>
            <p:ph type="sldNum" sz="quarter" idx="12"/>
          </p:nvPr>
        </p:nvSpPr>
        <p:spPr/>
        <p:txBody>
          <a:bodyPr/>
          <a:lstStyle/>
          <a:p>
            <a:fld id="{63B53889-3CD6-4B8B-83AA-C0C9374F0A25}" type="slidenum">
              <a:rPr lang="nl-NL" smtClean="0"/>
              <a:t>‹nr.›</a:t>
            </a:fld>
            <a:endParaRPr lang="nl-NL"/>
          </a:p>
        </p:txBody>
      </p:sp>
    </p:spTree>
    <p:extLst>
      <p:ext uri="{BB962C8B-B14F-4D97-AF65-F5344CB8AC3E}">
        <p14:creationId xmlns:p14="http://schemas.microsoft.com/office/powerpoint/2010/main" val="61532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79712" y="4800600"/>
            <a:ext cx="6696744" cy="566738"/>
          </a:xfrm>
          <a:prstGeom prst="rect">
            <a:avLst/>
          </a:prstGeom>
        </p:spPr>
        <p:txBody>
          <a:bodyPr anchor="b"/>
          <a:lstStyle>
            <a:lvl1pPr algn="l">
              <a:defRPr sz="2000" b="1"/>
            </a:lvl1pPr>
          </a:lstStyle>
          <a:p>
            <a:r>
              <a:rPr lang="nl-NL" smtClean="0"/>
              <a:t>Klik om de stijl te bewerken</a:t>
            </a:r>
            <a:endParaRPr lang="en-US"/>
          </a:p>
        </p:txBody>
      </p:sp>
      <p:sp>
        <p:nvSpPr>
          <p:cNvPr id="3" name="Picture Placeholder 2"/>
          <p:cNvSpPr>
            <a:spLocks noGrp="1"/>
          </p:cNvSpPr>
          <p:nvPr>
            <p:ph type="pic" idx="1"/>
          </p:nvPr>
        </p:nvSpPr>
        <p:spPr>
          <a:xfrm>
            <a:off x="1980000" y="846000"/>
            <a:ext cx="6696456" cy="402316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1979712" y="5367338"/>
            <a:ext cx="6696744" cy="437926"/>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A3085BD2-2932-4BA8-8D2B-12AB2CAF2B4C}" type="datetime1">
              <a:rPr lang="nl-NL" smtClean="0"/>
              <a:t>4-10-2018</a:t>
            </a:fld>
            <a:endParaRPr lang="nl-NL"/>
          </a:p>
        </p:txBody>
      </p:sp>
      <p:sp>
        <p:nvSpPr>
          <p:cNvPr id="6" name="Footer Placeholder 5"/>
          <p:cNvSpPr>
            <a:spLocks noGrp="1"/>
          </p:cNvSpPr>
          <p:nvPr>
            <p:ph type="ftr" sz="quarter" idx="11"/>
          </p:nvPr>
        </p:nvSpPr>
        <p:spPr/>
        <p:txBody>
          <a:bodyPr/>
          <a:lstStyle>
            <a:lvl1pPr>
              <a:defRPr b="1" i="0"/>
            </a:lvl1pPr>
          </a:lstStyle>
          <a:p>
            <a:r>
              <a:rPr lang="nl-NL" smtClean="0"/>
              <a:t>Eenzaamheid - Netwerk100 - 2 oktober 2018 </a:t>
            </a:r>
            <a:endParaRPr lang="nl-NL"/>
          </a:p>
        </p:txBody>
      </p:sp>
      <p:sp>
        <p:nvSpPr>
          <p:cNvPr id="7" name="Slide Number Placeholder 6"/>
          <p:cNvSpPr>
            <a:spLocks noGrp="1"/>
          </p:cNvSpPr>
          <p:nvPr>
            <p:ph type="sldNum" sz="quarter" idx="12"/>
          </p:nvPr>
        </p:nvSpPr>
        <p:spPr/>
        <p:txBody>
          <a:bodyPr/>
          <a:lstStyle/>
          <a:p>
            <a:fld id="{63B53889-3CD6-4B8B-83AA-C0C9374F0A25}" type="slidenum">
              <a:rPr lang="nl-NL" smtClean="0"/>
              <a:t>‹nr.›</a:t>
            </a:fld>
            <a:endParaRPr lang="nl-NL"/>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568" y="343820"/>
            <a:ext cx="1125942" cy="428407"/>
          </a:xfrm>
          <a:prstGeom prst="rect">
            <a:avLst/>
          </a:prstGeom>
        </p:spPr>
      </p:pic>
    </p:spTree>
    <p:extLst>
      <p:ext uri="{BB962C8B-B14F-4D97-AF65-F5344CB8AC3E}">
        <p14:creationId xmlns:p14="http://schemas.microsoft.com/office/powerpoint/2010/main" val="3169624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p:nvPr/>
        </p:nvSpPr>
        <p:spPr>
          <a:xfrm>
            <a:off x="0" y="0"/>
            <a:ext cx="9144000" cy="6597352"/>
          </a:xfrm>
          <a:prstGeom prst="rect">
            <a:avLst/>
          </a:prstGeom>
          <a:solidFill>
            <a:srgbClr val="FFFA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7262936" y="6192001"/>
            <a:ext cx="837456" cy="261336"/>
          </a:xfrm>
          <a:prstGeom prst="rect">
            <a:avLst/>
          </a:prstGeom>
        </p:spPr>
        <p:txBody>
          <a:bodyPr vert="horz" lIns="0" tIns="0" rIns="0" bIns="0" rtlCol="0" anchor="t" anchorCtr="0"/>
          <a:lstStyle>
            <a:lvl1pPr algn="l">
              <a:defRPr sz="1000" b="1">
                <a:solidFill>
                  <a:srgbClr val="FEC80F"/>
                </a:solidFill>
                <a:latin typeface="Verdana"/>
              </a:defRPr>
            </a:lvl1pPr>
          </a:lstStyle>
          <a:p>
            <a:fld id="{A3AEE035-8D23-491E-A6A0-F3FEBF75F501}" type="datetime1">
              <a:rPr lang="nl-NL" smtClean="0"/>
              <a:t>4-10-2018</a:t>
            </a:fld>
            <a:endParaRPr lang="fi-FI"/>
          </a:p>
        </p:txBody>
      </p:sp>
      <p:sp>
        <p:nvSpPr>
          <p:cNvPr id="5" name="Footer Placeholder 4"/>
          <p:cNvSpPr>
            <a:spLocks noGrp="1"/>
          </p:cNvSpPr>
          <p:nvPr>
            <p:ph type="ftr" sz="quarter" idx="3"/>
          </p:nvPr>
        </p:nvSpPr>
        <p:spPr>
          <a:xfrm>
            <a:off x="2051720" y="6192001"/>
            <a:ext cx="4752528" cy="261336"/>
          </a:xfrm>
          <a:prstGeom prst="rect">
            <a:avLst/>
          </a:prstGeom>
        </p:spPr>
        <p:txBody>
          <a:bodyPr vert="horz" lIns="0" tIns="0" rIns="0" bIns="0" rtlCol="0" anchor="t" anchorCtr="0"/>
          <a:lstStyle>
            <a:lvl1pPr algn="l">
              <a:defRPr sz="1000" b="0">
                <a:solidFill>
                  <a:schemeClr val="accent1"/>
                </a:solidFill>
                <a:latin typeface="Verdana"/>
              </a:defRPr>
            </a:lvl1pPr>
          </a:lstStyle>
          <a:p>
            <a:r>
              <a:rPr lang="nl-NL" b="1" smtClean="0"/>
              <a:t>Eenzaamheid - Netwerk100 - 2 oktober 2018 </a:t>
            </a:r>
            <a:endParaRPr lang="nl-NL" b="1"/>
          </a:p>
        </p:txBody>
      </p:sp>
      <p:sp>
        <p:nvSpPr>
          <p:cNvPr id="6" name="Slide Number Placeholder 5"/>
          <p:cNvSpPr>
            <a:spLocks noGrp="1"/>
          </p:cNvSpPr>
          <p:nvPr>
            <p:ph type="sldNum" sz="quarter" idx="4"/>
          </p:nvPr>
        </p:nvSpPr>
        <p:spPr>
          <a:xfrm>
            <a:off x="8244408" y="6192001"/>
            <a:ext cx="432048" cy="261336"/>
          </a:xfrm>
          <a:prstGeom prst="rect">
            <a:avLst/>
          </a:prstGeom>
        </p:spPr>
        <p:txBody>
          <a:bodyPr vert="horz" lIns="0" tIns="0" rIns="0" bIns="0" rtlCol="0" anchor="t" anchorCtr="0"/>
          <a:lstStyle>
            <a:lvl1pPr algn="r">
              <a:defRPr sz="900" b="1">
                <a:solidFill>
                  <a:schemeClr val="tx1"/>
                </a:solidFill>
                <a:latin typeface="Verdana"/>
              </a:defRPr>
            </a:lvl1pPr>
          </a:lstStyle>
          <a:p>
            <a:fld id="{63B53889-3CD6-4B8B-83AA-C0C9374F0A25}" type="slidenum">
              <a:rPr lang="nl-NL" smtClean="0"/>
              <a:pPr/>
              <a:t>‹nr.›</a:t>
            </a:fld>
            <a:endParaRPr lang="nl-NL"/>
          </a:p>
        </p:txBody>
      </p:sp>
      <p:sp>
        <p:nvSpPr>
          <p:cNvPr id="10" name="Rectangle 9"/>
          <p:cNvSpPr/>
          <p:nvPr/>
        </p:nvSpPr>
        <p:spPr>
          <a:xfrm>
            <a:off x="0" y="6525344"/>
            <a:ext cx="2051720" cy="3326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051720" y="6525344"/>
            <a:ext cx="864096" cy="3326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915816" y="6525344"/>
            <a:ext cx="432048" cy="3326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347864" y="6525344"/>
            <a:ext cx="5796136" cy="3326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0" y="783"/>
            <a:ext cx="2051720" cy="1878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11200" y="6192000"/>
            <a:ext cx="180000" cy="180000"/>
          </a:xfrm>
          <a:prstGeom prst="ellipse">
            <a:avLst/>
          </a:prstGeom>
          <a:solidFill>
            <a:schemeClr val="bg1"/>
          </a:solidFill>
          <a:ln w="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907224" y="6192000"/>
            <a:ext cx="180000" cy="180000"/>
          </a:xfrm>
          <a:prstGeom prst="ellipse">
            <a:avLst/>
          </a:prstGeom>
          <a:solidFill>
            <a:schemeClr val="bg1"/>
          </a:solidFill>
          <a:ln w="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303288" y="6192000"/>
            <a:ext cx="180000" cy="180000"/>
          </a:xfrm>
          <a:prstGeom prst="ellipse">
            <a:avLst/>
          </a:prstGeom>
          <a:solidFill>
            <a:schemeClr val="bg1"/>
          </a:solidFill>
          <a:ln w="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5886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6" r:id="rId3"/>
    <p:sldLayoutId id="2147483703" r:id="rId4"/>
    <p:sldLayoutId id="2147483705" r:id="rId5"/>
  </p:sldLayoutIdLst>
  <p:hf hdr="0" dt="0"/>
  <p:txStyles>
    <p:titleStyle>
      <a:lvl1pPr algn="ctr" defTabSz="457200" rtl="0" eaLnBrk="1" latinLnBrk="0" hangingPunct="1">
        <a:spcBef>
          <a:spcPct val="0"/>
        </a:spcBef>
        <a:buNone/>
        <a:defRPr sz="4400" kern="1200">
          <a:solidFill>
            <a:schemeClr val="tx1"/>
          </a:solidFill>
          <a:latin typeface="Verdan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rivm.nl/media/eenzaamheid/ernstige_eenzaamheid.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jterpstra@ggdgelderlandzuid.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Eenzaamheid in regio Nijmegen</a:t>
            </a:r>
            <a:endParaRPr lang="nl-NL" dirty="0"/>
          </a:p>
        </p:txBody>
      </p:sp>
      <p:sp>
        <p:nvSpPr>
          <p:cNvPr id="3" name="Ondertitel 2"/>
          <p:cNvSpPr>
            <a:spLocks noGrp="1"/>
          </p:cNvSpPr>
          <p:nvPr>
            <p:ph type="subTitle" idx="1"/>
          </p:nvPr>
        </p:nvSpPr>
        <p:spPr/>
        <p:txBody>
          <a:bodyPr/>
          <a:lstStyle/>
          <a:p>
            <a:r>
              <a:rPr lang="nl-NL" dirty="0" smtClean="0"/>
              <a:t>Jolanda Terpstra, onderzoeker GGD</a:t>
            </a:r>
          </a:p>
          <a:p>
            <a:endParaRPr lang="nl-NL" dirty="0"/>
          </a:p>
        </p:txBody>
      </p:sp>
    </p:spTree>
    <p:extLst>
      <p:ext uri="{BB962C8B-B14F-4D97-AF65-F5344CB8AC3E}">
        <p14:creationId xmlns:p14="http://schemas.microsoft.com/office/powerpoint/2010/main" val="211741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10</a:t>
            </a:fld>
            <a:endParaRPr lang="nl-NL"/>
          </a:p>
        </p:txBody>
      </p:sp>
      <p:sp>
        <p:nvSpPr>
          <p:cNvPr id="3" name="Titel 2"/>
          <p:cNvSpPr>
            <a:spLocks noGrp="1"/>
          </p:cNvSpPr>
          <p:nvPr>
            <p:ph type="title"/>
          </p:nvPr>
        </p:nvSpPr>
        <p:spPr/>
        <p:txBody>
          <a:bodyPr/>
          <a:lstStyle/>
          <a:p>
            <a:endParaRPr lang="nl-NL"/>
          </a:p>
        </p:txBody>
      </p:sp>
      <p:sp>
        <p:nvSpPr>
          <p:cNvPr id="4" name="Tijdelijke aanduiding voor inhoud 3"/>
          <p:cNvSpPr>
            <a:spLocks noGrp="1"/>
          </p:cNvSpPr>
          <p:nvPr>
            <p:ph idx="1"/>
          </p:nvPr>
        </p:nvSpPr>
        <p:spPr/>
        <p:txBody>
          <a:bodyPr/>
          <a:lstStyle/>
          <a:p>
            <a:endParaRPr lang="nl-NL"/>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23056"/>
            <a:ext cx="9030272" cy="613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237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11</a:t>
            </a:fld>
            <a:endParaRPr lang="nl-NL"/>
          </a:p>
        </p:txBody>
      </p:sp>
      <p:sp>
        <p:nvSpPr>
          <p:cNvPr id="3" name="Titel 2"/>
          <p:cNvSpPr>
            <a:spLocks noGrp="1"/>
          </p:cNvSpPr>
          <p:nvPr>
            <p:ph type="title"/>
          </p:nvPr>
        </p:nvSpPr>
        <p:spPr/>
        <p:txBody>
          <a:bodyPr/>
          <a:lstStyle/>
          <a:p>
            <a:endParaRPr lang="nl-NL"/>
          </a:p>
        </p:txBody>
      </p:sp>
      <p:sp>
        <p:nvSpPr>
          <p:cNvPr id="4" name="Tijdelijke aanduiding voor inhoud 3"/>
          <p:cNvSpPr>
            <a:spLocks noGrp="1"/>
          </p:cNvSpPr>
          <p:nvPr>
            <p:ph idx="1"/>
          </p:nvPr>
        </p:nvSpPr>
        <p:spPr/>
        <p:txBody>
          <a:bodyPr/>
          <a:lstStyle/>
          <a:p>
            <a:endParaRPr lang="nl-NL"/>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640"/>
            <a:ext cx="9143999" cy="6207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038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12</a:t>
            </a:fld>
            <a:endParaRPr lang="nl-NL"/>
          </a:p>
        </p:txBody>
      </p:sp>
      <p:sp>
        <p:nvSpPr>
          <p:cNvPr id="3" name="Titel 2"/>
          <p:cNvSpPr>
            <a:spLocks noGrp="1"/>
          </p:cNvSpPr>
          <p:nvPr>
            <p:ph type="title"/>
          </p:nvPr>
        </p:nvSpPr>
        <p:spPr/>
        <p:txBody>
          <a:bodyPr/>
          <a:lstStyle/>
          <a:p>
            <a:r>
              <a:rPr lang="nl-NL" dirty="0" smtClean="0"/>
              <a:t>Nijmegen</a:t>
            </a:r>
            <a:endParaRPr lang="nl-NL" dirty="0"/>
          </a:p>
        </p:txBody>
      </p:sp>
      <p:sp>
        <p:nvSpPr>
          <p:cNvPr id="4" name="Tijdelijke aanduiding voor inhoud 3"/>
          <p:cNvSpPr>
            <a:spLocks noGrp="1"/>
          </p:cNvSpPr>
          <p:nvPr>
            <p:ph idx="1"/>
          </p:nvPr>
        </p:nvSpPr>
        <p:spPr/>
        <p:txBody>
          <a:bodyPr/>
          <a:lstStyle/>
          <a:p>
            <a:endParaRPr lang="nl-NL"/>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32655"/>
            <a:ext cx="9108504" cy="618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95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13</a:t>
            </a:fld>
            <a:endParaRPr lang="nl-NL"/>
          </a:p>
        </p:txBody>
      </p:sp>
      <p:sp>
        <p:nvSpPr>
          <p:cNvPr id="3" name="Titel 2"/>
          <p:cNvSpPr>
            <a:spLocks noGrp="1"/>
          </p:cNvSpPr>
          <p:nvPr>
            <p:ph type="title"/>
          </p:nvPr>
        </p:nvSpPr>
        <p:spPr/>
        <p:txBody>
          <a:bodyPr/>
          <a:lstStyle/>
          <a:p>
            <a:endParaRPr lang="nl-NL"/>
          </a:p>
        </p:txBody>
      </p:sp>
      <p:sp>
        <p:nvSpPr>
          <p:cNvPr id="4" name="Tijdelijke aanduiding voor inhoud 3"/>
          <p:cNvSpPr>
            <a:spLocks noGrp="1"/>
          </p:cNvSpPr>
          <p:nvPr>
            <p:ph idx="1"/>
          </p:nvPr>
        </p:nvSpPr>
        <p:spPr/>
        <p:txBody>
          <a:bodyPr/>
          <a:lstStyle/>
          <a:p>
            <a:endParaRPr lang="nl-NL"/>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0648"/>
            <a:ext cx="9143999" cy="652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793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14</a:t>
            </a:fld>
            <a:endParaRPr lang="nl-NL"/>
          </a:p>
        </p:txBody>
      </p:sp>
      <p:sp>
        <p:nvSpPr>
          <p:cNvPr id="3" name="Titel 2"/>
          <p:cNvSpPr>
            <a:spLocks noGrp="1"/>
          </p:cNvSpPr>
          <p:nvPr>
            <p:ph type="title"/>
          </p:nvPr>
        </p:nvSpPr>
        <p:spPr/>
        <p:txBody>
          <a:bodyPr/>
          <a:lstStyle/>
          <a:p>
            <a:endParaRPr lang="nl-NL"/>
          </a:p>
        </p:txBody>
      </p:sp>
      <p:sp>
        <p:nvSpPr>
          <p:cNvPr id="4" name="Tijdelijke aanduiding voor inhoud 3"/>
          <p:cNvSpPr>
            <a:spLocks noGrp="1"/>
          </p:cNvSpPr>
          <p:nvPr>
            <p:ph idx="1"/>
          </p:nvPr>
        </p:nvSpPr>
        <p:spPr/>
        <p:txBody>
          <a:bodyPr/>
          <a:lstStyle/>
          <a:p>
            <a:endParaRPr lang="nl-NL"/>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5852"/>
            <a:ext cx="9143999" cy="620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373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15</a:t>
            </a:fld>
            <a:endParaRPr lang="nl-NL"/>
          </a:p>
        </p:txBody>
      </p:sp>
      <p:sp>
        <p:nvSpPr>
          <p:cNvPr id="3" name="Titel 2"/>
          <p:cNvSpPr>
            <a:spLocks noGrp="1"/>
          </p:cNvSpPr>
          <p:nvPr>
            <p:ph type="title"/>
          </p:nvPr>
        </p:nvSpPr>
        <p:spPr/>
        <p:txBody>
          <a:bodyPr/>
          <a:lstStyle/>
          <a:p>
            <a:r>
              <a:rPr lang="nl-NL" dirty="0" smtClean="0"/>
              <a:t>Cijfers van de wijken &amp; buurten RIVM</a:t>
            </a:r>
            <a:endParaRPr lang="nl-NL" dirty="0"/>
          </a:p>
        </p:txBody>
      </p:sp>
      <p:sp>
        <p:nvSpPr>
          <p:cNvPr id="4" name="Tijdelijke aanduiding voor inhoud 3"/>
          <p:cNvSpPr>
            <a:spLocks noGrp="1"/>
          </p:cNvSpPr>
          <p:nvPr>
            <p:ph idx="1"/>
          </p:nvPr>
        </p:nvSpPr>
        <p:spPr>
          <a:xfrm>
            <a:off x="683568" y="2060848"/>
            <a:ext cx="7992888" cy="3816424"/>
          </a:xfrm>
        </p:spPr>
        <p:txBody>
          <a:bodyPr/>
          <a:lstStyle/>
          <a:p>
            <a:pPr marL="0" indent="0">
              <a:buNone/>
            </a:pPr>
            <a:r>
              <a:rPr lang="nl-NL" dirty="0" smtClean="0"/>
              <a:t>Alle cijfers kunnen geraadpleegd worden: hier staan de eenzaamheidscijfers + andere cijfers per gebied: </a:t>
            </a:r>
            <a:endParaRPr lang="nl-NL" b="1" dirty="0" smtClean="0">
              <a:hlinkClick r:id="rId2"/>
            </a:endParaRPr>
          </a:p>
          <a:p>
            <a:endParaRPr lang="nl-NL" b="1" dirty="0">
              <a:hlinkClick r:id="rId2"/>
            </a:endParaRPr>
          </a:p>
          <a:p>
            <a:pPr marL="0" indent="0">
              <a:buNone/>
            </a:pPr>
            <a:r>
              <a:rPr lang="nl-NL" dirty="0" smtClean="0">
                <a:hlinkClick r:id="rId2"/>
              </a:rPr>
              <a:t>https</a:t>
            </a:r>
            <a:r>
              <a:rPr lang="nl-NL" dirty="0">
                <a:hlinkClick r:id="rId2"/>
              </a:rPr>
              <a:t>://</a:t>
            </a:r>
            <a:r>
              <a:rPr lang="nl-NL" dirty="0" smtClean="0">
                <a:hlinkClick r:id="rId2"/>
              </a:rPr>
              <a:t>www.rivm.nl/media/eenzaamheid/ernstige_eenzaamheid.html</a:t>
            </a:r>
            <a:endParaRPr lang="nl-NL" dirty="0" smtClean="0"/>
          </a:p>
          <a:p>
            <a:endParaRPr lang="nl-NL" dirty="0"/>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a:p>
        </p:txBody>
      </p:sp>
    </p:spTree>
    <p:extLst>
      <p:ext uri="{BB962C8B-B14F-4D97-AF65-F5344CB8AC3E}">
        <p14:creationId xmlns:p14="http://schemas.microsoft.com/office/powerpoint/2010/main" val="2720091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16</a:t>
            </a:fld>
            <a:endParaRPr lang="nl-NL"/>
          </a:p>
        </p:txBody>
      </p:sp>
      <p:sp>
        <p:nvSpPr>
          <p:cNvPr id="3" name="Titel 2"/>
          <p:cNvSpPr>
            <a:spLocks noGrp="1"/>
          </p:cNvSpPr>
          <p:nvPr>
            <p:ph type="title"/>
          </p:nvPr>
        </p:nvSpPr>
        <p:spPr/>
        <p:txBody>
          <a:bodyPr/>
          <a:lstStyle/>
          <a:p>
            <a:r>
              <a:rPr lang="nl-NL" dirty="0" smtClean="0"/>
              <a:t>Goed om te weten</a:t>
            </a:r>
            <a:endParaRPr lang="nl-NL" dirty="0"/>
          </a:p>
        </p:txBody>
      </p:sp>
      <p:sp>
        <p:nvSpPr>
          <p:cNvPr id="4" name="Tijdelijke aanduiding voor inhoud 3"/>
          <p:cNvSpPr>
            <a:spLocks noGrp="1"/>
          </p:cNvSpPr>
          <p:nvPr>
            <p:ph idx="1"/>
          </p:nvPr>
        </p:nvSpPr>
        <p:spPr>
          <a:xfrm>
            <a:off x="1187624" y="2060848"/>
            <a:ext cx="7488832" cy="3816424"/>
          </a:xfrm>
        </p:spPr>
        <p:txBody>
          <a:bodyPr/>
          <a:lstStyle/>
          <a:p>
            <a:r>
              <a:rPr lang="nl-NL" dirty="0" smtClean="0"/>
              <a:t>Eenzaamheid op leeftijd heeft vooral te maken met een minder goede gezondheid</a:t>
            </a:r>
          </a:p>
          <a:p>
            <a:r>
              <a:rPr lang="nl-NL" dirty="0" smtClean="0"/>
              <a:t>Is eenzaamheid altijd onwenselijk? </a:t>
            </a:r>
          </a:p>
          <a:p>
            <a:pPr lvl="1"/>
            <a:r>
              <a:rPr lang="nl-NL" i="1" dirty="0" err="1" smtClean="0"/>
              <a:t>Loneliness</a:t>
            </a:r>
            <a:r>
              <a:rPr lang="nl-NL" dirty="0" smtClean="0"/>
              <a:t> versus </a:t>
            </a:r>
            <a:r>
              <a:rPr lang="nl-NL" i="1" dirty="0" err="1" smtClean="0"/>
              <a:t>solitude</a:t>
            </a:r>
            <a:r>
              <a:rPr lang="nl-NL" i="1" dirty="0" smtClean="0"/>
              <a:t> </a:t>
            </a:r>
          </a:p>
          <a:p>
            <a:pPr lvl="1"/>
            <a:r>
              <a:rPr lang="nl-NL" dirty="0" smtClean="0"/>
              <a:t>Heeft een functie: zet aan tot handelen</a:t>
            </a:r>
          </a:p>
          <a:p>
            <a:pPr lvl="1"/>
            <a:r>
              <a:rPr lang="nl-NL" dirty="0" smtClean="0"/>
              <a:t>Heeft een onvermijdelijk kant: het hoort er bij</a:t>
            </a:r>
          </a:p>
          <a:p>
            <a:pPr lvl="1"/>
            <a:endParaRPr lang="nl-NL" dirty="0" smtClean="0"/>
          </a:p>
          <a:p>
            <a:pPr lvl="1"/>
            <a:endParaRPr lang="nl-NL" i="1" dirty="0" smtClean="0"/>
          </a:p>
          <a:p>
            <a:pPr lvl="1"/>
            <a:endParaRPr lang="nl-NL" i="1" dirty="0" smtClean="0"/>
          </a:p>
          <a:p>
            <a:endParaRPr lang="nl-NL" i="1" dirty="0"/>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a:p>
        </p:txBody>
      </p:sp>
    </p:spTree>
    <p:extLst>
      <p:ext uri="{BB962C8B-B14F-4D97-AF65-F5344CB8AC3E}">
        <p14:creationId xmlns:p14="http://schemas.microsoft.com/office/powerpoint/2010/main" val="3820897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17</a:t>
            </a:fld>
            <a:endParaRPr lang="nl-NL"/>
          </a:p>
        </p:txBody>
      </p:sp>
      <p:sp>
        <p:nvSpPr>
          <p:cNvPr id="3" name="Titel 2"/>
          <p:cNvSpPr>
            <a:spLocks noGrp="1"/>
          </p:cNvSpPr>
          <p:nvPr>
            <p:ph type="title"/>
          </p:nvPr>
        </p:nvSpPr>
        <p:spPr/>
        <p:txBody>
          <a:bodyPr/>
          <a:lstStyle/>
          <a:p>
            <a:r>
              <a:rPr lang="nl-NL" dirty="0" smtClean="0"/>
              <a:t>Wat dan wel? </a:t>
            </a:r>
            <a:endParaRPr lang="nl-NL" dirty="0"/>
          </a:p>
        </p:txBody>
      </p:sp>
      <p:sp>
        <p:nvSpPr>
          <p:cNvPr id="4" name="Tijdelijke aanduiding voor inhoud 3"/>
          <p:cNvSpPr>
            <a:spLocks noGrp="1"/>
          </p:cNvSpPr>
          <p:nvPr>
            <p:ph idx="1"/>
          </p:nvPr>
        </p:nvSpPr>
        <p:spPr/>
        <p:txBody>
          <a:bodyPr/>
          <a:lstStyle/>
          <a:p>
            <a:pPr lvl="0"/>
            <a:r>
              <a:rPr lang="nl-NL" dirty="0">
                <a:solidFill>
                  <a:srgbClr val="1A2C54"/>
                </a:solidFill>
              </a:rPr>
              <a:t>Eenzaamheid: sterk persoonlijk karakter (generieke interventies weinig effect)</a:t>
            </a:r>
          </a:p>
          <a:p>
            <a:r>
              <a:rPr lang="nl-NL" dirty="0"/>
              <a:t>Maak geen generiek eenzaamheidsbeleid</a:t>
            </a:r>
          </a:p>
          <a:p>
            <a:r>
              <a:rPr lang="nl-NL" dirty="0" smtClean="0"/>
              <a:t>Ruimte maken voor </a:t>
            </a:r>
            <a:r>
              <a:rPr lang="nl-NL" dirty="0" err="1" smtClean="0"/>
              <a:t>solitude</a:t>
            </a:r>
            <a:r>
              <a:rPr lang="nl-NL" dirty="0" smtClean="0"/>
              <a:t> </a:t>
            </a:r>
          </a:p>
          <a:p>
            <a:r>
              <a:rPr lang="nl-NL" dirty="0" smtClean="0"/>
              <a:t>Houdt het klein; praatje &amp; bezoek</a:t>
            </a:r>
          </a:p>
          <a:p>
            <a:r>
              <a:rPr lang="nl-NL" dirty="0" smtClean="0"/>
              <a:t>Doe het in eigen (familie) en (vrienden) kring</a:t>
            </a:r>
          </a:p>
          <a:p>
            <a:endParaRPr lang="nl-NL" dirty="0" smtClean="0"/>
          </a:p>
          <a:p>
            <a:endParaRPr lang="nl-NL" dirty="0"/>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a:p>
        </p:txBody>
      </p:sp>
    </p:spTree>
    <p:extLst>
      <p:ext uri="{BB962C8B-B14F-4D97-AF65-F5344CB8AC3E}">
        <p14:creationId xmlns:p14="http://schemas.microsoft.com/office/powerpoint/2010/main" val="323804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18</a:t>
            </a:fld>
            <a:endParaRPr lang="nl-NL"/>
          </a:p>
        </p:txBody>
      </p:sp>
      <p:sp>
        <p:nvSpPr>
          <p:cNvPr id="3" name="Titel 2"/>
          <p:cNvSpPr>
            <a:spLocks noGrp="1"/>
          </p:cNvSpPr>
          <p:nvPr>
            <p:ph type="title"/>
          </p:nvPr>
        </p:nvSpPr>
        <p:spPr/>
        <p:txBody>
          <a:bodyPr/>
          <a:lstStyle/>
          <a:p>
            <a:r>
              <a:rPr lang="nl-NL" dirty="0" smtClean="0"/>
              <a:t>Contact	</a:t>
            </a:r>
            <a:endParaRPr lang="nl-NL" dirty="0"/>
          </a:p>
        </p:txBody>
      </p:sp>
      <p:sp>
        <p:nvSpPr>
          <p:cNvPr id="4" name="Tijdelijke aanduiding voor inhoud 3"/>
          <p:cNvSpPr>
            <a:spLocks noGrp="1"/>
          </p:cNvSpPr>
          <p:nvPr>
            <p:ph idx="1"/>
          </p:nvPr>
        </p:nvSpPr>
        <p:spPr/>
        <p:txBody>
          <a:bodyPr/>
          <a:lstStyle/>
          <a:p>
            <a:pPr marL="0" indent="0">
              <a:buNone/>
            </a:pPr>
            <a:r>
              <a:rPr lang="nl-NL" dirty="0" smtClean="0"/>
              <a:t>Vragen, opmerkingen, iets onduidelijk?</a:t>
            </a:r>
          </a:p>
          <a:p>
            <a:pPr marL="0" indent="0">
              <a:buNone/>
            </a:pPr>
            <a:endParaRPr lang="nl-NL" dirty="0"/>
          </a:p>
          <a:p>
            <a:pPr marL="0" indent="0">
              <a:buNone/>
            </a:pPr>
            <a:r>
              <a:rPr lang="nl-NL" dirty="0" smtClean="0"/>
              <a:t>bel of mail met Jolanda Terpstra, onderzoeker van GGD Gelderland Zuid.</a:t>
            </a:r>
          </a:p>
          <a:p>
            <a:pPr marL="0" indent="0">
              <a:buNone/>
            </a:pPr>
            <a:r>
              <a:rPr lang="nl-NL" dirty="0" smtClean="0">
                <a:hlinkClick r:id="rId2"/>
              </a:rPr>
              <a:t>jterpstra@ggdgelderlandzuid.nl</a:t>
            </a:r>
            <a:endParaRPr lang="nl-NL" dirty="0" smtClean="0"/>
          </a:p>
          <a:p>
            <a:pPr marL="0" indent="0">
              <a:buNone/>
            </a:pPr>
            <a:r>
              <a:rPr lang="nl-NL" dirty="0" smtClean="0"/>
              <a:t>088-144 7150 </a:t>
            </a:r>
            <a:endParaRPr lang="nl-NL" dirty="0"/>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a:p>
        </p:txBody>
      </p:sp>
    </p:spTree>
    <p:extLst>
      <p:ext uri="{BB962C8B-B14F-4D97-AF65-F5344CB8AC3E}">
        <p14:creationId xmlns:p14="http://schemas.microsoft.com/office/powerpoint/2010/main" val="388332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2</a:t>
            </a:fld>
            <a:endParaRPr lang="nl-NL"/>
          </a:p>
        </p:txBody>
      </p:sp>
      <p:sp>
        <p:nvSpPr>
          <p:cNvPr id="3" name="Titel 2"/>
          <p:cNvSpPr>
            <a:spLocks noGrp="1"/>
          </p:cNvSpPr>
          <p:nvPr>
            <p:ph type="title"/>
          </p:nvPr>
        </p:nvSpPr>
        <p:spPr/>
        <p:txBody>
          <a:bodyPr/>
          <a:lstStyle/>
          <a:p>
            <a:r>
              <a:rPr lang="nl-NL" dirty="0" smtClean="0"/>
              <a:t>Wat zijn de beelden van eenzaamheid? </a:t>
            </a:r>
            <a:endParaRPr lang="nl-NL" dirty="0"/>
          </a:p>
        </p:txBody>
      </p:sp>
      <p:sp>
        <p:nvSpPr>
          <p:cNvPr id="4" name="Tijdelijke aanduiding voor inhoud 3"/>
          <p:cNvSpPr>
            <a:spLocks noGrp="1"/>
          </p:cNvSpPr>
          <p:nvPr>
            <p:ph idx="1"/>
          </p:nvPr>
        </p:nvSpPr>
        <p:spPr/>
        <p:txBody>
          <a:bodyPr/>
          <a:lstStyle/>
          <a:p>
            <a:r>
              <a:rPr lang="nl-NL" dirty="0" smtClean="0"/>
              <a:t>Vooral mannen of meer vrouwen</a:t>
            </a:r>
            <a:r>
              <a:rPr lang="nl-NL" dirty="0"/>
              <a:t> </a:t>
            </a:r>
            <a:r>
              <a:rPr lang="nl-NL" dirty="0" smtClean="0"/>
              <a:t>zijn eenzaam?</a:t>
            </a:r>
          </a:p>
          <a:p>
            <a:r>
              <a:rPr lang="nl-NL" dirty="0" smtClean="0"/>
              <a:t>Jongeren of meer ouderen zijn eenzaam?</a:t>
            </a:r>
          </a:p>
          <a:p>
            <a:r>
              <a:rPr lang="nl-NL" dirty="0" smtClean="0"/>
              <a:t>Mensen met een groot sociaal netwerk zijn zelden eenzaam of niet?</a:t>
            </a:r>
          </a:p>
          <a:p>
            <a:r>
              <a:rPr lang="nl-NL" dirty="0" smtClean="0"/>
              <a:t>Eenzaamheid neemt toe of juist af?</a:t>
            </a:r>
          </a:p>
          <a:p>
            <a:r>
              <a:rPr lang="nl-NL" dirty="0" smtClean="0"/>
              <a:t>Vooral bij </a:t>
            </a:r>
            <a:r>
              <a:rPr lang="nl-NL" dirty="0" err="1" smtClean="0"/>
              <a:t>lageropgeleiden</a:t>
            </a:r>
            <a:r>
              <a:rPr lang="nl-NL" dirty="0" smtClean="0"/>
              <a:t>?</a:t>
            </a:r>
          </a:p>
          <a:p>
            <a:endParaRPr lang="nl-NL" dirty="0"/>
          </a:p>
        </p:txBody>
      </p:sp>
      <p:sp>
        <p:nvSpPr>
          <p:cNvPr id="5" name="Tijdelijke aanduiding voor voettekst 4"/>
          <p:cNvSpPr>
            <a:spLocks noGrp="1"/>
          </p:cNvSpPr>
          <p:nvPr>
            <p:ph type="ftr" sz="quarter" idx="3"/>
          </p:nvPr>
        </p:nvSpPr>
        <p:spPr/>
        <p:txBody>
          <a:bodyPr/>
          <a:lstStyle/>
          <a:p>
            <a:r>
              <a:rPr lang="nl-NL" b="1" dirty="0"/>
              <a:t>Eenzaamheid - Netwerk100 - 2 oktober 2018</a:t>
            </a:r>
          </a:p>
          <a:p>
            <a:endParaRPr lang="nl-NL" b="1" dirty="0"/>
          </a:p>
        </p:txBody>
      </p:sp>
    </p:spTree>
    <p:extLst>
      <p:ext uri="{BB962C8B-B14F-4D97-AF65-F5344CB8AC3E}">
        <p14:creationId xmlns:p14="http://schemas.microsoft.com/office/powerpoint/2010/main" val="4211502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3</a:t>
            </a:fld>
            <a:endParaRPr lang="nl-NL"/>
          </a:p>
        </p:txBody>
      </p:sp>
      <p:sp>
        <p:nvSpPr>
          <p:cNvPr id="3" name="Titel 2"/>
          <p:cNvSpPr>
            <a:spLocks noGrp="1"/>
          </p:cNvSpPr>
          <p:nvPr>
            <p:ph type="title"/>
          </p:nvPr>
        </p:nvSpPr>
        <p:spPr/>
        <p:txBody>
          <a:bodyPr/>
          <a:lstStyle/>
          <a:p>
            <a:r>
              <a:rPr lang="nl-NL" dirty="0" smtClean="0"/>
              <a:t>Mannen versus vrouwen</a:t>
            </a:r>
            <a:endParaRPr lang="nl-NL" dirty="0"/>
          </a:p>
        </p:txBody>
      </p:sp>
      <p:sp>
        <p:nvSpPr>
          <p:cNvPr id="4" name="Tijdelijke aanduiding voor inhoud 3"/>
          <p:cNvSpPr>
            <a:spLocks noGrp="1"/>
          </p:cNvSpPr>
          <p:nvPr>
            <p:ph idx="1"/>
          </p:nvPr>
        </p:nvSpPr>
        <p:spPr/>
        <p:txBody>
          <a:bodyPr/>
          <a:lstStyle/>
          <a:p>
            <a:endParaRPr lang="nl-NL"/>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61" y="1628800"/>
            <a:ext cx="863917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837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4</a:t>
            </a:fld>
            <a:endParaRPr lang="nl-NL"/>
          </a:p>
        </p:txBody>
      </p:sp>
      <p:sp>
        <p:nvSpPr>
          <p:cNvPr id="3" name="Titel 2"/>
          <p:cNvSpPr>
            <a:spLocks noGrp="1"/>
          </p:cNvSpPr>
          <p:nvPr>
            <p:ph type="title"/>
          </p:nvPr>
        </p:nvSpPr>
        <p:spPr/>
        <p:txBody>
          <a:bodyPr/>
          <a:lstStyle/>
          <a:p>
            <a:r>
              <a:rPr lang="nl-NL" dirty="0" smtClean="0"/>
              <a:t>Jongeren versus ouderen</a:t>
            </a:r>
            <a:endParaRPr lang="nl-NL" dirty="0"/>
          </a:p>
        </p:txBody>
      </p:sp>
      <p:sp>
        <p:nvSpPr>
          <p:cNvPr id="4" name="Tijdelijke aanduiding voor inhoud 3"/>
          <p:cNvSpPr>
            <a:spLocks noGrp="1"/>
          </p:cNvSpPr>
          <p:nvPr>
            <p:ph idx="1"/>
          </p:nvPr>
        </p:nvSpPr>
        <p:spPr/>
        <p:txBody>
          <a:bodyPr/>
          <a:lstStyle/>
          <a:p>
            <a:endParaRPr lang="nl-NL"/>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901484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9338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5</a:t>
            </a:fld>
            <a:endParaRPr lang="nl-NL"/>
          </a:p>
        </p:txBody>
      </p:sp>
      <p:sp>
        <p:nvSpPr>
          <p:cNvPr id="3" name="Titel 2"/>
          <p:cNvSpPr>
            <a:spLocks noGrp="1"/>
          </p:cNvSpPr>
          <p:nvPr>
            <p:ph type="title"/>
          </p:nvPr>
        </p:nvSpPr>
        <p:spPr/>
        <p:txBody>
          <a:bodyPr/>
          <a:lstStyle/>
          <a:p>
            <a:r>
              <a:rPr lang="nl-NL" dirty="0" smtClean="0"/>
              <a:t>Groot versus geen netwerk</a:t>
            </a:r>
            <a:endParaRPr lang="nl-NL" dirty="0"/>
          </a:p>
        </p:txBody>
      </p:sp>
      <p:sp>
        <p:nvSpPr>
          <p:cNvPr id="4" name="Tijdelijke aanduiding voor inhoud 3"/>
          <p:cNvSpPr>
            <a:spLocks noGrp="1"/>
          </p:cNvSpPr>
          <p:nvPr>
            <p:ph idx="1"/>
          </p:nvPr>
        </p:nvSpPr>
        <p:spPr>
          <a:xfrm>
            <a:off x="1043608" y="2060848"/>
            <a:ext cx="7632848" cy="3816424"/>
          </a:xfrm>
        </p:spPr>
        <p:txBody>
          <a:bodyPr/>
          <a:lstStyle/>
          <a:p>
            <a:pPr marL="0" indent="0" algn="just">
              <a:buNone/>
            </a:pPr>
            <a:r>
              <a:rPr lang="nl-NL" sz="2800" b="1" dirty="0" smtClean="0"/>
              <a:t>Groot netwerk		of		klein netwerk</a:t>
            </a:r>
          </a:p>
          <a:p>
            <a:pPr marL="0" indent="0">
              <a:buNone/>
            </a:pPr>
            <a:endParaRPr lang="nl-NL" sz="2800" b="1" dirty="0" smtClean="0"/>
          </a:p>
          <a:p>
            <a:pPr marL="0" indent="0">
              <a:buNone/>
            </a:pPr>
            <a:endParaRPr lang="nl-NL" sz="2800" b="1" dirty="0"/>
          </a:p>
          <a:p>
            <a:pPr marL="0" indent="0">
              <a:buNone/>
            </a:pPr>
            <a:endParaRPr lang="nl-NL" sz="2800" b="1" dirty="0" smtClean="0"/>
          </a:p>
          <a:p>
            <a:pPr marL="0" indent="0">
              <a:buNone/>
            </a:pPr>
            <a:endParaRPr lang="nl-NL" sz="2800" b="1" dirty="0"/>
          </a:p>
          <a:p>
            <a:pPr marL="0" indent="0" algn="ctr">
              <a:buNone/>
            </a:pPr>
            <a:r>
              <a:rPr lang="nl-NL" sz="2800" b="1" dirty="0" smtClean="0"/>
              <a:t>eenzaam</a:t>
            </a:r>
            <a:endParaRPr lang="nl-NL" sz="2800" b="1" dirty="0"/>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a:p>
        </p:txBody>
      </p:sp>
      <p:cxnSp>
        <p:nvCxnSpPr>
          <p:cNvPr id="7" name="Rechte verbindingslijn met pijl 6"/>
          <p:cNvCxnSpPr/>
          <p:nvPr/>
        </p:nvCxnSpPr>
        <p:spPr>
          <a:xfrm flipH="1">
            <a:off x="5076056" y="2636912"/>
            <a:ext cx="1728192" cy="1872208"/>
          </a:xfrm>
          <a:prstGeom prst="straightConnector1">
            <a:avLst/>
          </a:prstGeom>
          <a:ln w="635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Rechte verbindingslijn 8"/>
          <p:cNvCxnSpPr/>
          <p:nvPr/>
        </p:nvCxnSpPr>
        <p:spPr>
          <a:xfrm>
            <a:off x="5220072" y="2852936"/>
            <a:ext cx="1872208" cy="1656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Rechte verbindingslijn 10"/>
          <p:cNvCxnSpPr/>
          <p:nvPr/>
        </p:nvCxnSpPr>
        <p:spPr>
          <a:xfrm flipV="1">
            <a:off x="4860032" y="3284984"/>
            <a:ext cx="2520280" cy="50405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23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6</a:t>
            </a:fld>
            <a:endParaRPr lang="nl-NL"/>
          </a:p>
        </p:txBody>
      </p:sp>
      <p:sp>
        <p:nvSpPr>
          <p:cNvPr id="3" name="Titel 2"/>
          <p:cNvSpPr>
            <a:spLocks noGrp="1"/>
          </p:cNvSpPr>
          <p:nvPr>
            <p:ph type="title"/>
          </p:nvPr>
        </p:nvSpPr>
        <p:spPr/>
        <p:txBody>
          <a:bodyPr/>
          <a:lstStyle/>
          <a:p>
            <a:r>
              <a:rPr lang="nl-NL" dirty="0" smtClean="0"/>
              <a:t>Eenzaamheid in de tijd </a:t>
            </a:r>
            <a:endParaRPr lang="nl-NL" dirty="0"/>
          </a:p>
        </p:txBody>
      </p:sp>
      <p:sp>
        <p:nvSpPr>
          <p:cNvPr id="4" name="Tijdelijke aanduiding voor inhoud 3"/>
          <p:cNvSpPr>
            <a:spLocks noGrp="1"/>
          </p:cNvSpPr>
          <p:nvPr>
            <p:ph idx="1"/>
          </p:nvPr>
        </p:nvSpPr>
        <p:spPr/>
        <p:txBody>
          <a:bodyPr/>
          <a:lstStyle/>
          <a:p>
            <a:endParaRPr lang="nl-NL"/>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97765"/>
            <a:ext cx="7524328" cy="4945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409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7</a:t>
            </a:fld>
            <a:endParaRPr lang="nl-NL"/>
          </a:p>
        </p:txBody>
      </p:sp>
      <p:sp>
        <p:nvSpPr>
          <p:cNvPr id="3" name="Titel 2"/>
          <p:cNvSpPr>
            <a:spLocks noGrp="1"/>
          </p:cNvSpPr>
          <p:nvPr>
            <p:ph type="title"/>
          </p:nvPr>
        </p:nvSpPr>
        <p:spPr/>
        <p:txBody>
          <a:bodyPr/>
          <a:lstStyle/>
          <a:p>
            <a:r>
              <a:rPr lang="nl-NL" dirty="0" smtClean="0"/>
              <a:t>Opleiding speelt een rol</a:t>
            </a:r>
            <a:endParaRPr lang="nl-NL" dirty="0"/>
          </a:p>
        </p:txBody>
      </p:sp>
      <p:sp>
        <p:nvSpPr>
          <p:cNvPr id="4" name="Tijdelijke aanduiding voor inhoud 3"/>
          <p:cNvSpPr>
            <a:spLocks noGrp="1"/>
          </p:cNvSpPr>
          <p:nvPr>
            <p:ph idx="1"/>
          </p:nvPr>
        </p:nvSpPr>
        <p:spPr/>
        <p:txBody>
          <a:bodyPr/>
          <a:lstStyle/>
          <a:p>
            <a:endParaRPr lang="nl-NL"/>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15" y="1700808"/>
            <a:ext cx="8612757" cy="386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Rechte verbindingslijn met pijl 6"/>
          <p:cNvCxnSpPr/>
          <p:nvPr/>
        </p:nvCxnSpPr>
        <p:spPr>
          <a:xfrm flipH="1">
            <a:off x="4932040" y="4653136"/>
            <a:ext cx="3672408" cy="504056"/>
          </a:xfrm>
          <a:prstGeom prst="straightConnector1">
            <a:avLst/>
          </a:prstGeom>
          <a:ln w="412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90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8</a:t>
            </a:fld>
            <a:endParaRPr lang="nl-NL"/>
          </a:p>
        </p:txBody>
      </p:sp>
      <p:sp>
        <p:nvSpPr>
          <p:cNvPr id="3" name="Titel 2"/>
          <p:cNvSpPr>
            <a:spLocks noGrp="1"/>
          </p:cNvSpPr>
          <p:nvPr>
            <p:ph type="title"/>
          </p:nvPr>
        </p:nvSpPr>
        <p:spPr/>
        <p:txBody>
          <a:bodyPr/>
          <a:lstStyle/>
          <a:p>
            <a:r>
              <a:rPr lang="nl-NL" dirty="0" smtClean="0"/>
              <a:t>SMAP en Monitor</a:t>
            </a:r>
            <a:endParaRPr lang="nl-NL" dirty="0"/>
          </a:p>
        </p:txBody>
      </p:sp>
      <p:sp>
        <p:nvSpPr>
          <p:cNvPr id="4" name="Tijdelijke aanduiding voor inhoud 3"/>
          <p:cNvSpPr>
            <a:spLocks noGrp="1"/>
          </p:cNvSpPr>
          <p:nvPr>
            <p:ph idx="1"/>
          </p:nvPr>
        </p:nvSpPr>
        <p:spPr/>
        <p:txBody>
          <a:bodyPr/>
          <a:lstStyle/>
          <a:p>
            <a:r>
              <a:rPr lang="nl-NL" dirty="0" smtClean="0"/>
              <a:t>Beide zijn schattingen</a:t>
            </a:r>
          </a:p>
          <a:p>
            <a:r>
              <a:rPr lang="nl-NL" dirty="0" smtClean="0"/>
              <a:t>Monitor: GGD</a:t>
            </a:r>
          </a:p>
          <a:p>
            <a:r>
              <a:rPr lang="nl-NL" dirty="0" smtClean="0"/>
              <a:t>SMAP: RIVM met de data van GGD &amp; CBS</a:t>
            </a:r>
          </a:p>
          <a:p>
            <a:r>
              <a:rPr lang="nl-NL" dirty="0" smtClean="0"/>
              <a:t>De ene direct </a:t>
            </a:r>
            <a:r>
              <a:rPr lang="nl-NL" smtClean="0"/>
              <a:t>(monitor) </a:t>
            </a:r>
            <a:r>
              <a:rPr lang="nl-NL" dirty="0" smtClean="0"/>
              <a:t>de </a:t>
            </a:r>
            <a:r>
              <a:rPr lang="nl-NL" smtClean="0"/>
              <a:t>andere indirect (SMAP)</a:t>
            </a:r>
            <a:endParaRPr lang="nl-NL" dirty="0" smtClean="0"/>
          </a:p>
          <a:p>
            <a:r>
              <a:rPr lang="nl-NL" dirty="0" smtClean="0"/>
              <a:t>Beide gewogen: maar op een andere manier, SMAP met meer kenmerken</a:t>
            </a:r>
          </a:p>
          <a:p>
            <a:endParaRPr lang="nl-NL" dirty="0"/>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a:p>
        </p:txBody>
      </p:sp>
    </p:spTree>
    <p:extLst>
      <p:ext uri="{BB962C8B-B14F-4D97-AF65-F5344CB8AC3E}">
        <p14:creationId xmlns:p14="http://schemas.microsoft.com/office/powerpoint/2010/main" val="77978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63B53889-3CD6-4B8B-83AA-C0C9374F0A25}" type="slidenum">
              <a:rPr lang="nl-NL" smtClean="0"/>
              <a:pPr/>
              <a:t>9</a:t>
            </a:fld>
            <a:endParaRPr lang="nl-NL"/>
          </a:p>
        </p:txBody>
      </p:sp>
      <p:sp>
        <p:nvSpPr>
          <p:cNvPr id="3" name="Titel 2"/>
          <p:cNvSpPr>
            <a:spLocks noGrp="1"/>
          </p:cNvSpPr>
          <p:nvPr>
            <p:ph type="title"/>
          </p:nvPr>
        </p:nvSpPr>
        <p:spPr/>
        <p:txBody>
          <a:bodyPr/>
          <a:lstStyle/>
          <a:p>
            <a:r>
              <a:rPr lang="nl-NL" dirty="0" smtClean="0"/>
              <a:t>Regio Nijmegen cijfers</a:t>
            </a:r>
            <a:endParaRPr lang="nl-NL" dirty="0"/>
          </a:p>
        </p:txBody>
      </p:sp>
      <p:sp>
        <p:nvSpPr>
          <p:cNvPr id="4" name="Tijdelijke aanduiding voor inhoud 3"/>
          <p:cNvSpPr>
            <a:spLocks noGrp="1"/>
          </p:cNvSpPr>
          <p:nvPr>
            <p:ph idx="1"/>
          </p:nvPr>
        </p:nvSpPr>
        <p:spPr/>
        <p:txBody>
          <a:bodyPr/>
          <a:lstStyle/>
          <a:p>
            <a:endParaRPr lang="nl-NL"/>
          </a:p>
        </p:txBody>
      </p:sp>
      <p:sp>
        <p:nvSpPr>
          <p:cNvPr id="5" name="Tijdelijke aanduiding voor voettekst 4"/>
          <p:cNvSpPr>
            <a:spLocks noGrp="1"/>
          </p:cNvSpPr>
          <p:nvPr>
            <p:ph type="ftr" sz="quarter" idx="3"/>
          </p:nvPr>
        </p:nvSpPr>
        <p:spPr/>
        <p:txBody>
          <a:bodyPr/>
          <a:lstStyle/>
          <a:p>
            <a:r>
              <a:rPr lang="nl-NL" b="1" smtClean="0"/>
              <a:t>Eenzaamheid - Netwerk100 - 2 oktober 2018 </a:t>
            </a:r>
            <a:endParaRPr lang="nl-NL" b="1"/>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42" y="332656"/>
            <a:ext cx="8843925" cy="600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82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GD gezond leven geel">
  <a:themeElements>
    <a:clrScheme name="GGD kleurenpalet">
      <a:dk1>
        <a:srgbClr val="1A2C54"/>
      </a:dk1>
      <a:lt1>
        <a:sysClr val="window" lastClr="FFFFFF"/>
      </a:lt1>
      <a:dk2>
        <a:srgbClr val="53607E"/>
      </a:dk2>
      <a:lt2>
        <a:srgbClr val="FFF9E1"/>
      </a:lt2>
      <a:accent1>
        <a:srgbClr val="FEC80F"/>
      </a:accent1>
      <a:accent2>
        <a:srgbClr val="FEE386"/>
      </a:accent2>
      <a:accent3>
        <a:srgbClr val="8C95A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GGD gezond leven geel</Template>
  <TotalTime>210</TotalTime>
  <Words>1025</Words>
  <Application>Microsoft Office PowerPoint</Application>
  <PresentationFormat>Diavoorstelling (4:3)</PresentationFormat>
  <Paragraphs>113</Paragraphs>
  <Slides>18</Slides>
  <Notes>8</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GGD gezond leven geel</vt:lpstr>
      <vt:lpstr>Eenzaamheid in regio Nijmegen</vt:lpstr>
      <vt:lpstr>Wat zijn de beelden van eenzaamheid? </vt:lpstr>
      <vt:lpstr>Mannen versus vrouwen</vt:lpstr>
      <vt:lpstr>Jongeren versus ouderen</vt:lpstr>
      <vt:lpstr>Groot versus geen netwerk</vt:lpstr>
      <vt:lpstr>Eenzaamheid in de tijd </vt:lpstr>
      <vt:lpstr>Opleiding speelt een rol</vt:lpstr>
      <vt:lpstr>SMAP en Monitor</vt:lpstr>
      <vt:lpstr>Regio Nijmegen cijfers</vt:lpstr>
      <vt:lpstr>PowerPoint-presentatie</vt:lpstr>
      <vt:lpstr>PowerPoint-presentatie</vt:lpstr>
      <vt:lpstr>Nijmegen</vt:lpstr>
      <vt:lpstr>PowerPoint-presentatie</vt:lpstr>
      <vt:lpstr>PowerPoint-presentatie</vt:lpstr>
      <vt:lpstr>Cijfers van de wijken &amp; buurten RIVM</vt:lpstr>
      <vt:lpstr>Goed om te weten</vt:lpstr>
      <vt:lpstr>Wat dan wel? </vt:lpstr>
      <vt:lpstr>Contact </vt:lpstr>
    </vt:vector>
  </TitlesOfParts>
  <Company>VRGZ</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Eenzaamheid in regio Nijmegen</dc:title>
  <dc:creator>Terpstra, Jolanda</dc:creator>
  <cp:lastModifiedBy>Terpstra, Jolanda</cp:lastModifiedBy>
  <cp:revision>12</cp:revision>
  <dcterms:created xsi:type="dcterms:W3CDTF">2018-10-01T14:56:49Z</dcterms:created>
  <dcterms:modified xsi:type="dcterms:W3CDTF">2018-10-04T09:20:05Z</dcterms:modified>
</cp:coreProperties>
</file>